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4551" r:id="rId4"/>
    <p:sldMasterId id="2147484608" r:id="rId5"/>
    <p:sldMasterId id="2147484612" r:id="rId6"/>
    <p:sldMasterId id="2147484637" r:id="rId7"/>
  </p:sldMasterIdLst>
  <p:notesMasterIdLst>
    <p:notesMasterId r:id="rId26"/>
  </p:notesMasterIdLst>
  <p:handoutMasterIdLst>
    <p:handoutMasterId r:id="rId27"/>
  </p:handoutMasterIdLst>
  <p:sldIdLst>
    <p:sldId id="1769" r:id="rId8"/>
    <p:sldId id="2076136825" r:id="rId9"/>
    <p:sldId id="1880" r:id="rId10"/>
    <p:sldId id="1748" r:id="rId11"/>
    <p:sldId id="1749" r:id="rId12"/>
    <p:sldId id="1750" r:id="rId13"/>
    <p:sldId id="1751" r:id="rId14"/>
    <p:sldId id="1752" r:id="rId15"/>
    <p:sldId id="1753" r:id="rId16"/>
    <p:sldId id="1754" r:id="rId17"/>
    <p:sldId id="271" r:id="rId18"/>
    <p:sldId id="261" r:id="rId19"/>
    <p:sldId id="1755" r:id="rId20"/>
    <p:sldId id="1756" r:id="rId21"/>
    <p:sldId id="1757" r:id="rId22"/>
    <p:sldId id="1758" r:id="rId23"/>
    <p:sldId id="1759" r:id="rId24"/>
    <p:sldId id="1762" r:id="rId25"/>
  </p:sldIdLst>
  <p:sldSz cx="12436475" cy="6994525"/>
  <p:notesSz cx="6858000" cy="10191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1" id="{82884CC8-64E1-4CFE-9ADB-320B37E0B1C6}">
          <p14:sldIdLst/>
        </p14:section>
        <p14:section name="Module 1" id="{AC271129-6639-4824-B216-384D98E6ED95}">
          <p14:sldIdLst>
            <p14:sldId id="1769"/>
            <p14:sldId id="2076136825"/>
            <p14:sldId id="1880"/>
            <p14:sldId id="1748"/>
            <p14:sldId id="1749"/>
            <p14:sldId id="1750"/>
            <p14:sldId id="1751"/>
            <p14:sldId id="1752"/>
            <p14:sldId id="1753"/>
            <p14:sldId id="1754"/>
            <p14:sldId id="271"/>
            <p14:sldId id="261"/>
            <p14:sldId id="1755"/>
            <p14:sldId id="1756"/>
            <p14:sldId id="1757"/>
            <p14:sldId id="1758"/>
            <p14:sldId id="1759"/>
            <p14:sldId id="17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3"/>
    <a:srgbClr val="59B4D9"/>
    <a:srgbClr val="EBEBEB"/>
    <a:srgbClr val="FFFFFF"/>
    <a:srgbClr val="FFF100"/>
    <a:srgbClr val="75757A"/>
    <a:srgbClr val="3C3C41"/>
    <a:srgbClr val="30E5D0"/>
    <a:srgbClr val="008272"/>
    <a:srgbClr val="0777D3"/>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3B410F-7ADF-43EA-9246-520F293EB5C1}" v="115" dt="2021-02-08T22:36:36.7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p:cViewPr varScale="1">
        <p:scale>
          <a:sx n="67" d="100"/>
          <a:sy n="67" d="100"/>
        </p:scale>
        <p:origin x="38"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8/9/2021 1:45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8/9/2021 1:45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12</a:t>
            </a:fld>
            <a:endParaRPr lang="en-GB"/>
          </a:p>
        </p:txBody>
      </p:sp>
    </p:spTree>
    <p:extLst>
      <p:ext uri="{BB962C8B-B14F-4D97-AF65-F5344CB8AC3E}">
        <p14:creationId xmlns:p14="http://schemas.microsoft.com/office/powerpoint/2010/main" val="2389957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D4D4D4"/>
                </a:solidFill>
                <a:effectLst/>
                <a:latin typeface="-apple-system"/>
              </a:rPr>
              <a:t>Microsoft Power BI</a:t>
            </a:r>
            <a:r>
              <a:rPr lang="en-US" b="0" i="0" dirty="0">
                <a:solidFill>
                  <a:srgbClr val="D4D4D4"/>
                </a:solidFill>
                <a:effectLst/>
                <a:latin typeface="-apple-system"/>
              </a:rPr>
              <a:t> is a collection of software services, apps, and connectors that work together to turn your unrelated sources of data into coherent, visually immersive, and interactive insights. Whether your data is a simple Microsoft Excel workbook, or a collection of cloud-based and on-premises hybrid data warehouses, </a:t>
            </a:r>
            <a:r>
              <a:rPr lang="en-US" b="1" i="0" dirty="0">
                <a:solidFill>
                  <a:srgbClr val="D4D4D4"/>
                </a:solidFill>
                <a:effectLst/>
                <a:latin typeface="-apple-system"/>
              </a:rPr>
              <a:t>Power BI</a:t>
            </a:r>
            <a:r>
              <a:rPr lang="en-US" b="0" i="0" dirty="0">
                <a:solidFill>
                  <a:srgbClr val="D4D4D4"/>
                </a:solidFill>
                <a:effectLst/>
                <a:latin typeface="-apple-system"/>
              </a:rPr>
              <a:t> lets you easily connect to your data sources, visualize (or discover) what's important, and share that with anyone or everyone you want.</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Desktop</a:t>
            </a:r>
            <a:r>
              <a:rPr lang="en-US" b="0" i="0" dirty="0">
                <a:solidFill>
                  <a:srgbClr val="D4D4D4"/>
                </a:solidFill>
                <a:effectLst/>
                <a:latin typeface="-apple-system"/>
              </a:rPr>
              <a:t>: </a:t>
            </a:r>
            <a:r>
              <a:rPr lang="en-US" b="0" i="0" dirty="0">
                <a:solidFill>
                  <a:srgbClr val="171717"/>
                </a:solidFill>
                <a:effectLst/>
                <a:latin typeface="Segoe UI" panose="020B0502040204020203" pitchFamily="34" charset="0"/>
              </a:rPr>
              <a:t>A free application you install on your local computer that lets you connect to, transform, and visualize your data.</a:t>
            </a:r>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Service</a:t>
            </a:r>
            <a:r>
              <a:rPr lang="en-US" b="0" i="0" dirty="0">
                <a:solidFill>
                  <a:srgbClr val="D4D4D4"/>
                </a:solidFill>
                <a:effectLst/>
                <a:latin typeface="-apple-system"/>
              </a:rPr>
              <a:t>: A SaaS service which brings together dashboards, workspaces, reports, and datasets for keeping a finger on the pulse of your business.</a:t>
            </a:r>
          </a:p>
          <a:p>
            <a:pPr marL="171450" indent="-171450">
              <a:buFont typeface="Arial" panose="020B0604020202020204" pitchFamily="34" charset="0"/>
              <a:buChar char="•"/>
            </a:pPr>
            <a:r>
              <a:rPr lang="en-US" b="1" i="0" dirty="0">
                <a:solidFill>
                  <a:srgbClr val="D4D4D4"/>
                </a:solidFill>
                <a:effectLst/>
                <a:latin typeface="-apple-system"/>
              </a:rPr>
              <a:t>Mobile</a:t>
            </a:r>
            <a:r>
              <a:rPr lang="en-US" b="0" i="0" dirty="0">
                <a:solidFill>
                  <a:srgbClr val="D4D4D4"/>
                </a:solidFill>
                <a:effectLst/>
                <a:latin typeface="-apple-system"/>
              </a:rPr>
              <a:t>: Connect to and interact with your cloud and on-premises data. </a:t>
            </a:r>
            <a:r>
              <a:rPr lang="en-US" b="0" i="0" dirty="0">
                <a:solidFill>
                  <a:srgbClr val="171717"/>
                </a:solidFill>
                <a:effectLst/>
                <a:latin typeface="Segoe UI" panose="020B0502040204020203" pitchFamily="34" charset="0"/>
              </a:rPr>
              <a:t>You create reports in Power BI Desktop. You create dashboards, and view dashboards and reports in the Power BI report service. You view on-premises Power BI reports on Power BI Report Server. All these reports and dashboards are available in the Power BI mobile apps, whether they're on premises or in the cloud.</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r>
              <a:rPr lang="en-US" b="0" i="0" dirty="0">
                <a:solidFill>
                  <a:srgbClr val="D4D4D4"/>
                </a:solidFill>
                <a:effectLst/>
                <a:latin typeface="-apple-system"/>
              </a:rPr>
              <a:t>How you use Power BI might depend on your role on a project or a team. And other people, in other roles, might use Power BI differently, which is just fine.</a:t>
            </a: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algn="l"/>
            <a:r>
              <a:rPr lang="en-US" b="1" i="0" dirty="0">
                <a:effectLst/>
                <a:latin typeface="Segoe UI" panose="020B0502040204020203" pitchFamily="34" charset="0"/>
              </a:rPr>
              <a:t>The flow of work in Power BI</a:t>
            </a:r>
          </a:p>
          <a:p>
            <a:pPr algn="l"/>
            <a:r>
              <a:rPr lang="en-US" b="0" i="0" dirty="0">
                <a:effectLst/>
                <a:latin typeface="Segoe UI" panose="020B0502040204020203" pitchFamily="34" charset="0"/>
              </a:rPr>
              <a:t>A common flow of work in Power BI begins in </a:t>
            </a:r>
            <a:r>
              <a:rPr lang="en-US" b="1" i="0" dirty="0">
                <a:effectLst/>
                <a:latin typeface="Segoe UI" panose="020B0502040204020203" pitchFamily="34" charset="0"/>
              </a:rPr>
              <a:t>Power BI Desktop</a:t>
            </a:r>
            <a:r>
              <a:rPr lang="en-US" b="0" i="0" dirty="0">
                <a:effectLst/>
                <a:latin typeface="Segoe UI" panose="020B0502040204020203" pitchFamily="34" charset="0"/>
              </a:rPr>
              <a:t>, where a report is created. That report is then published to the </a:t>
            </a:r>
            <a:r>
              <a:rPr lang="en-US" b="1" i="0" dirty="0">
                <a:effectLst/>
                <a:latin typeface="Segoe UI" panose="020B0502040204020203" pitchFamily="34" charset="0"/>
              </a:rPr>
              <a:t>Power BI service</a:t>
            </a:r>
            <a:r>
              <a:rPr lang="en-US" b="0" i="0" dirty="0">
                <a:effectLst/>
                <a:latin typeface="Segoe UI" panose="020B0502040204020203" pitchFamily="34" charset="0"/>
              </a:rPr>
              <a:t> and finally shared, so that users of </a:t>
            </a:r>
            <a:r>
              <a:rPr lang="en-US" b="1" i="0" dirty="0">
                <a:effectLst/>
                <a:latin typeface="Segoe UI" panose="020B0502040204020203" pitchFamily="34" charset="0"/>
              </a:rPr>
              <a:t>Power BI Mobile</a:t>
            </a:r>
            <a:r>
              <a:rPr lang="en-US" b="0" i="0" dirty="0">
                <a:effectLst/>
                <a:latin typeface="Segoe UI" panose="020B0502040204020203" pitchFamily="34" charset="0"/>
              </a:rPr>
              <a:t> apps can consume the information.</a:t>
            </a:r>
          </a:p>
          <a:p>
            <a:pPr marL="0" indent="0">
              <a:buFont typeface="Arial" panose="020B0604020202020204" pitchFamily="34" charset="0"/>
              <a:buNone/>
            </a:pPr>
            <a:endParaRPr lang="en-US" b="0" i="0" dirty="0">
              <a:solidFill>
                <a:srgbClr val="171717"/>
              </a:solidFill>
              <a:effectLst/>
              <a:latin typeface="Segoe UI" panose="020B0502040204020203" pitchFamily="34" charset="0"/>
            </a:endParaRPr>
          </a:p>
          <a:p>
            <a:pPr marL="0" indent="0">
              <a:buFont typeface="Arial" panose="020B0604020202020204" pitchFamily="34" charset="0"/>
              <a:buNone/>
            </a:pPr>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As a data analyst, the activities and analysis that you will learn and use with Power BI typically follow a common flow.</a:t>
            </a:r>
          </a:p>
          <a:p>
            <a:pPr marL="171450" indent="-171450">
              <a:buFont typeface="Arial" panose="020B0604020202020204" pitchFamily="34" charset="0"/>
              <a:buChar char="•"/>
            </a:pPr>
            <a:r>
              <a:rPr lang="en-US" b="0" i="0" dirty="0">
                <a:solidFill>
                  <a:srgbClr val="D4D4D4"/>
                </a:solidFill>
                <a:effectLst/>
                <a:latin typeface="-apple-system"/>
              </a:rPr>
              <a:t>Bring data in to the Power BI where the data is cleaned, transformed, and modeled, and reports are created.</a:t>
            </a:r>
          </a:p>
          <a:p>
            <a:pPr marL="171450" indent="-171450">
              <a:buFont typeface="Arial" panose="020B0604020202020204" pitchFamily="34" charset="0"/>
              <a:buChar char="•"/>
            </a:pPr>
            <a:r>
              <a:rPr lang="en-US" b="0" i="0" dirty="0">
                <a:solidFill>
                  <a:srgbClr val="D4D4D4"/>
                </a:solidFill>
                <a:effectLst/>
                <a:latin typeface="-apple-system"/>
              </a:rPr>
              <a:t>The reports are published to the Power BI service where you build dashboards or create new visualizations.</a:t>
            </a:r>
          </a:p>
          <a:p>
            <a:pPr marL="171450" indent="-171450">
              <a:buFont typeface="Arial" panose="020B0604020202020204" pitchFamily="34" charset="0"/>
              <a:buChar char="•"/>
            </a:pPr>
            <a:r>
              <a:rPr lang="en-US" b="0" i="0" dirty="0">
                <a:solidFill>
                  <a:srgbClr val="D4D4D4"/>
                </a:solidFill>
                <a:effectLst/>
                <a:latin typeface="-apple-system"/>
              </a:rPr>
              <a:t>Share dashboards and other Power BI assets with others, especially people who are on the go.</a:t>
            </a:r>
          </a:p>
          <a:p>
            <a:pPr marL="171450" indent="-171450">
              <a:buFont typeface="Arial" panose="020B0604020202020204" pitchFamily="34" charset="0"/>
              <a:buChar char="•"/>
            </a:pPr>
            <a:r>
              <a:rPr lang="en-US" b="0" i="0" dirty="0">
                <a:solidFill>
                  <a:srgbClr val="D4D4D4"/>
                </a:solidFill>
                <a:effectLst/>
                <a:latin typeface="-apple-system"/>
              </a:rPr>
              <a:t>View and interact with shared reports and dashboards in the Power BI mobile apps.</a:t>
            </a:r>
          </a:p>
          <a:p>
            <a:pPr marL="0" indent="0">
              <a:buFont typeface="Arial" panose="020B0604020202020204" pitchFamily="34" charset="0"/>
              <a:buNone/>
            </a:pPr>
            <a:endParaRPr lang="en-US" b="0" i="0" dirty="0">
              <a:solidFill>
                <a:srgbClr val="D4D4D4"/>
              </a:solidFill>
              <a:effectLst/>
              <a:latin typeface="-apple-system"/>
            </a:endParaRPr>
          </a:p>
          <a:p>
            <a:r>
              <a:rPr lang="en-US" b="0" i="0" dirty="0">
                <a:solidFill>
                  <a:srgbClr val="D4D4D4"/>
                </a:solidFill>
                <a:effectLst/>
                <a:latin typeface="-apple-system"/>
              </a:rPr>
              <a:t>You might spend all your time in the </a:t>
            </a:r>
            <a:r>
              <a:rPr lang="en-US" b="1" i="0" dirty="0">
                <a:solidFill>
                  <a:srgbClr val="D4D4D4"/>
                </a:solidFill>
                <a:effectLst/>
                <a:latin typeface="-apple-system"/>
              </a:rPr>
              <a:t>Power BI service</a:t>
            </a:r>
            <a:r>
              <a:rPr lang="en-US" b="0" i="0" dirty="0">
                <a:solidFill>
                  <a:srgbClr val="D4D4D4"/>
                </a:solidFill>
                <a:effectLst/>
                <a:latin typeface="-apple-system"/>
              </a:rPr>
              <a:t>, viewing visuals and reports that have been created by others. And that's fine. Someone else on your team might spend their time in </a:t>
            </a:r>
            <a:r>
              <a:rPr lang="en-US" b="1" i="0" dirty="0">
                <a:solidFill>
                  <a:srgbClr val="D4D4D4"/>
                </a:solidFill>
                <a:effectLst/>
                <a:latin typeface="-apple-system"/>
              </a:rPr>
              <a:t>Power BI Desktop</a:t>
            </a:r>
            <a:r>
              <a:rPr lang="en-US" b="0" i="0" dirty="0">
                <a:solidFill>
                  <a:srgbClr val="D4D4D4"/>
                </a:solidFill>
                <a:effectLst/>
                <a:latin typeface="-apple-system"/>
              </a:rPr>
              <a:t>, which is fine too. To help you understand the full continuum of Power BI and what it can do, we'll show you all of it. Then you can decide how to use it to your best advantage.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Everything you do in Microsoft Power BI can be broken down into a few basic </a:t>
            </a:r>
            <a:r>
              <a:rPr lang="en-US" b="1" i="0" dirty="0">
                <a:solidFill>
                  <a:srgbClr val="D4D4D4"/>
                </a:solidFill>
                <a:effectLst/>
                <a:latin typeface="-apple-system"/>
              </a:rPr>
              <a:t>building blocks</a:t>
            </a:r>
            <a:r>
              <a:rPr lang="en-US" b="0" i="0" dirty="0">
                <a:solidFill>
                  <a:srgbClr val="D4D4D4"/>
                </a:solidFill>
                <a:effectLst/>
                <a:latin typeface="-apple-system"/>
              </a:rPr>
              <a:t>. After you understand these building blocks, you can expand on each of them and begin creating elaborate and complex reports. Let’s explore the basic building blocks, discuss some simple things that can be built with them, and then get a glimpse into how complex things can also be created. </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Visualizations</a:t>
            </a:r>
            <a:r>
              <a:rPr lang="en-US" b="0" i="0" dirty="0">
                <a:solidFill>
                  <a:srgbClr val="D4D4D4"/>
                </a:solidFill>
                <a:effectLst/>
                <a:latin typeface="-apple-system"/>
              </a:rPr>
              <a:t>: Sometimes also referred to as a </a:t>
            </a:r>
            <a:r>
              <a:rPr lang="en-US" b="1" i="0" dirty="0">
                <a:solidFill>
                  <a:srgbClr val="D4D4D4"/>
                </a:solidFill>
                <a:effectLst/>
                <a:latin typeface="-apple-system"/>
              </a:rPr>
              <a:t>visual, </a:t>
            </a:r>
            <a:r>
              <a:rPr lang="en-US" b="0" i="0" dirty="0">
                <a:solidFill>
                  <a:srgbClr val="D4D4D4"/>
                </a:solidFill>
                <a:effectLst/>
                <a:latin typeface="-apple-system"/>
              </a:rPr>
              <a:t>it is a visual representation of data, like a chart, a color-coded map, or other interesting things you can create to represent your data visually. Power BI has all sorts of visualization types, and more are coming all the time. The following image shows a collection of different visualizations that were created in the Power BI service.</a:t>
            </a:r>
          </a:p>
          <a:p>
            <a:pPr marL="0" indent="0">
              <a:buFont typeface="Arial" panose="020B0604020202020204" pitchFamily="34" charset="0"/>
              <a:buNone/>
            </a:pPr>
            <a:r>
              <a:rPr lang="en-US" b="1" i="0" dirty="0">
                <a:solidFill>
                  <a:srgbClr val="D4D4D4"/>
                </a:solidFill>
                <a:effectLst/>
                <a:latin typeface="-apple-system"/>
              </a:rPr>
              <a:t>&lt;CLICK&gt;</a:t>
            </a:r>
          </a:p>
          <a:p>
            <a:pPr marL="171450" indent="-171450">
              <a:buFont typeface="Arial" panose="020B0604020202020204" pitchFamily="34" charset="0"/>
              <a:buChar char="•"/>
            </a:pPr>
            <a:r>
              <a:rPr lang="en-US" b="1" i="0" dirty="0">
                <a:solidFill>
                  <a:srgbClr val="D4D4D4"/>
                </a:solidFill>
                <a:effectLst/>
                <a:latin typeface="-apple-system"/>
              </a:rPr>
              <a:t>Datasets</a:t>
            </a:r>
            <a:r>
              <a:rPr lang="en-US" b="0" i="0" dirty="0">
                <a:solidFill>
                  <a:srgbClr val="D4D4D4"/>
                </a:solidFill>
                <a:effectLst/>
                <a:latin typeface="-apple-system"/>
              </a:rPr>
              <a:t>: A collection of data from a combination of many different sources which you can filter and combine to provide a unique collection of data (a dataset) used to create visualizations.</a:t>
            </a:r>
          </a:p>
          <a:p>
            <a:pPr marL="0" indent="0">
              <a:buFont typeface="Arial" panose="020B0604020202020204" pitchFamily="34" charset="0"/>
              <a:buNone/>
            </a:pPr>
            <a:r>
              <a:rPr lang="en-US" b="1" i="0" dirty="0">
                <a:solidFill>
                  <a:srgbClr val="D4D4D4"/>
                </a:solidFill>
                <a:effectLst/>
                <a:latin typeface="-apple-system"/>
              </a:rPr>
              <a:t>&lt;CLICK&gt;</a:t>
            </a:r>
          </a:p>
          <a:p>
            <a:pPr marL="171450" indent="-171450">
              <a:buFont typeface="Arial" panose="020B0604020202020204" pitchFamily="34" charset="0"/>
              <a:buChar char="•"/>
            </a:pPr>
            <a:r>
              <a:rPr lang="en-US" b="1" i="0" dirty="0">
                <a:solidFill>
                  <a:srgbClr val="D4D4D4"/>
                </a:solidFill>
                <a:effectLst/>
                <a:latin typeface="-apple-system"/>
              </a:rPr>
              <a:t>Reports</a:t>
            </a:r>
            <a:r>
              <a:rPr lang="en-US" b="0" i="0" dirty="0">
                <a:solidFill>
                  <a:srgbClr val="D4D4D4"/>
                </a:solidFill>
                <a:effectLst/>
                <a:latin typeface="-apple-system"/>
              </a:rPr>
              <a:t>: A collection of visualizations that appear together on one or more pages.</a:t>
            </a:r>
          </a:p>
          <a:p>
            <a:pPr marL="0" indent="0">
              <a:buFont typeface="Arial" panose="020B0604020202020204" pitchFamily="34" charset="0"/>
              <a:buNone/>
            </a:pPr>
            <a:r>
              <a:rPr lang="en-US" b="1" i="0" dirty="0">
                <a:solidFill>
                  <a:srgbClr val="D4D4D4"/>
                </a:solidFill>
                <a:effectLst/>
                <a:latin typeface="-apple-system"/>
              </a:rPr>
              <a:t>&lt;CLICK&gt;</a:t>
            </a:r>
          </a:p>
          <a:p>
            <a:pPr marL="171450" indent="-171450">
              <a:buFont typeface="Arial" panose="020B0604020202020204" pitchFamily="34" charset="0"/>
              <a:buChar char="•"/>
            </a:pPr>
            <a:r>
              <a:rPr lang="en-US" b="1" i="0" dirty="0">
                <a:solidFill>
                  <a:srgbClr val="D4D4D4"/>
                </a:solidFill>
                <a:effectLst/>
                <a:latin typeface="-apple-system"/>
              </a:rPr>
              <a:t>Dashboards</a:t>
            </a:r>
            <a:r>
              <a:rPr lang="en-US" b="0" i="0" dirty="0">
                <a:solidFill>
                  <a:srgbClr val="D4D4D4"/>
                </a:solidFill>
                <a:effectLst/>
                <a:latin typeface="-apple-system"/>
              </a:rPr>
              <a:t>: A collection of visuals from a single page that you can share with others. Often, it's a selected group of visuals that provide quick insight into the data or story you're trying to present.</a:t>
            </a:r>
          </a:p>
          <a:p>
            <a:pPr marL="0" indent="0">
              <a:buFont typeface="Arial" panose="020B0604020202020204" pitchFamily="34" charset="0"/>
              <a:buNone/>
            </a:pPr>
            <a:r>
              <a:rPr lang="en-US" b="1" i="0" dirty="0">
                <a:solidFill>
                  <a:srgbClr val="D4D4D4"/>
                </a:solidFill>
                <a:effectLst/>
                <a:latin typeface="-apple-system"/>
              </a:rPr>
              <a:t>&lt;CLICK&gt;</a:t>
            </a:r>
          </a:p>
          <a:p>
            <a:pPr marL="171450" indent="-171450">
              <a:buFont typeface="Arial" panose="020B0604020202020204" pitchFamily="34" charset="0"/>
              <a:buChar char="•"/>
            </a:pPr>
            <a:r>
              <a:rPr lang="en-US" b="1" i="0" dirty="0">
                <a:solidFill>
                  <a:srgbClr val="D4D4D4"/>
                </a:solidFill>
                <a:effectLst/>
                <a:latin typeface="-apple-system"/>
              </a:rPr>
              <a:t>Tiles</a:t>
            </a:r>
            <a:r>
              <a:rPr lang="en-US" b="0" i="0" dirty="0">
                <a:solidFill>
                  <a:srgbClr val="D4D4D4"/>
                </a:solidFill>
                <a:effectLst/>
                <a:latin typeface="-apple-system"/>
              </a:rPr>
              <a:t>: A single visualization on a report or a dashboard. It's the rectangular box that holds an individual visual. </a:t>
            </a: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The common flow of work in Microsoft Power BI is to create a report in Power BI Desktop, publish it to the Power BI service, and then share it with others, so that they can view it in the service or on a mobile app.</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But because some people begin in the Power BI service, let’s get an overview of that first, and learn about an easy and popular way to quickly create visuals in Power BI: </a:t>
            </a:r>
            <a:r>
              <a:rPr lang="en-US" b="0" i="1" dirty="0">
                <a:effectLst/>
                <a:latin typeface="Segoe UI" panose="020B0502040204020203" pitchFamily="34" charset="0"/>
              </a:rPr>
              <a:t>apps</a:t>
            </a:r>
            <a:r>
              <a:rPr lang="en-US" b="0" i="0" dirty="0">
                <a:effectLst/>
                <a:latin typeface="Segoe UI" panose="020B0502040204020203" pitchFamily="34" charset="0"/>
              </a:rPr>
              <a:t>.</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An </a:t>
            </a:r>
            <a:r>
              <a:rPr lang="en-US" b="1" i="0" dirty="0">
                <a:effectLst/>
                <a:latin typeface="Segoe UI" panose="020B0502040204020203" pitchFamily="34" charset="0"/>
              </a:rPr>
              <a:t>app</a:t>
            </a:r>
            <a:r>
              <a:rPr lang="en-US" b="0" i="0" dirty="0">
                <a:effectLst/>
                <a:latin typeface="Segoe UI" panose="020B0502040204020203" pitchFamily="34" charset="0"/>
              </a:rPr>
              <a:t> is a collection of preset, ready-made visuals and reports that are shared with an entire organization. Using an app is like microwaving a TV dinner or ordering a fast-food value meal: you just have to press a few buttons or make a few comments, and you're quickly served a collection of entrees designed to go together, all presented in a tidy, ready-to-consume package.</a:t>
            </a:r>
          </a:p>
          <a:p>
            <a:endParaRPr lang="en-US" b="0" i="0" dirty="0">
              <a:solidFill>
                <a:srgbClr val="D4D4D4"/>
              </a:solidFill>
              <a:effectLst/>
              <a:latin typeface="-apple-system"/>
            </a:endParaRPr>
          </a:p>
          <a:p>
            <a:r>
              <a:rPr lang="en-US" b="0" i="0" dirty="0">
                <a:effectLst/>
                <a:latin typeface="Segoe UI" panose="020B0502040204020203" pitchFamily="34" charset="0"/>
              </a:rPr>
              <a:t>The </a:t>
            </a:r>
            <a:r>
              <a:rPr lang="en-US" b="0" i="1" dirty="0">
                <a:effectLst/>
                <a:latin typeface="Segoe UI" panose="020B0502040204020203" pitchFamily="34" charset="0"/>
              </a:rPr>
              <a:t>canvas</a:t>
            </a:r>
            <a:r>
              <a:rPr lang="en-US" b="0" i="0" dirty="0">
                <a:effectLst/>
                <a:latin typeface="Segoe UI" panose="020B0502040204020203" pitchFamily="34" charset="0"/>
              </a:rPr>
              <a:t> (the area in the center of the Power BI service) shows you the available sources of data in the Power BI service.</a:t>
            </a:r>
            <a:endParaRPr lang="en-US" b="0" i="0" dirty="0">
              <a:solidFill>
                <a:srgbClr val="D4D4D4"/>
              </a:solidFill>
              <a:effectLst/>
              <a:latin typeface="-apple-system"/>
            </a:endParaRPr>
          </a:p>
          <a:p>
            <a:endParaRPr lang="en-US" b="0" i="0" dirty="0">
              <a:solidFill>
                <a:srgbClr val="D4D4D4"/>
              </a:solidFill>
              <a:effectLst/>
              <a:latin typeface="-apple-system"/>
            </a:endParaRPr>
          </a:p>
          <a:p>
            <a:r>
              <a:rPr lang="en-US" b="0" i="0" dirty="0">
                <a:effectLst/>
                <a:latin typeface="Segoe UI" panose="020B0502040204020203" pitchFamily="34" charset="0"/>
              </a:rPr>
              <a:t>There are apps for all sorts of online services. </a:t>
            </a:r>
            <a:endParaRPr lang="en-US" b="0" i="0" dirty="0">
              <a:solidFill>
                <a:srgbClr val="D4D4D4"/>
              </a:solidFill>
              <a:effectLst/>
              <a:latin typeface="-apple-system"/>
            </a:endParaRPr>
          </a:p>
          <a:p>
            <a:endParaRPr lang="en-US" b="0" i="0" dirty="0">
              <a:solidFill>
                <a:srgbClr val="D4D4D4"/>
              </a:solidFill>
              <a:effectLst/>
              <a:latin typeface="-apple-system"/>
            </a:endParaRPr>
          </a:p>
          <a:p>
            <a:pPr algn="l"/>
            <a:r>
              <a:rPr lang="en-US" b="1" i="0" dirty="0">
                <a:effectLst/>
                <a:latin typeface="Segoe UI" panose="020B0502040204020203" pitchFamily="34" charset="0"/>
              </a:rPr>
              <a:t>Update data in the Power BI service</a:t>
            </a:r>
          </a:p>
          <a:p>
            <a:pPr algn="l"/>
            <a:r>
              <a:rPr lang="en-US" b="0" i="0" dirty="0">
                <a:effectLst/>
                <a:latin typeface="Segoe UI" panose="020B0502040204020203" pitchFamily="34" charset="0"/>
              </a:rPr>
              <a:t>You can also choose to </a:t>
            </a:r>
            <a:r>
              <a:rPr lang="en-US" b="1" i="0" dirty="0">
                <a:effectLst/>
                <a:latin typeface="Segoe UI" panose="020B0502040204020203" pitchFamily="34" charset="0"/>
              </a:rPr>
              <a:t>update</a:t>
            </a:r>
            <a:r>
              <a:rPr lang="en-US" b="0" i="0" dirty="0">
                <a:effectLst/>
                <a:latin typeface="Segoe UI" panose="020B0502040204020203" pitchFamily="34" charset="0"/>
              </a:rPr>
              <a:t> the dataset for an app, or other data that you use in Power BI. </a:t>
            </a:r>
          </a:p>
          <a:p>
            <a:endParaRPr lang="en-US" b="0" i="0" dirty="0">
              <a:solidFill>
                <a:srgbClr val="D4D4D4"/>
              </a:solidFill>
              <a:effectLst/>
              <a:latin typeface="-apple-system"/>
            </a:endParaRP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discussed:</a:t>
            </a:r>
          </a:p>
          <a:p>
            <a:pPr marL="171450" indent="-171450">
              <a:buFont typeface="Arial" panose="020B0604020202020204" pitchFamily="34" charset="0"/>
              <a:buChar char="•"/>
            </a:pPr>
            <a:r>
              <a:rPr lang="en-US" dirty="0"/>
              <a:t>Data Analysis</a:t>
            </a:r>
          </a:p>
          <a:p>
            <a:pPr marL="171450" indent="-171450">
              <a:buFont typeface="Arial" panose="020B0604020202020204" pitchFamily="34" charset="0"/>
              <a:buChar char="•"/>
            </a:pPr>
            <a:r>
              <a:rPr lang="en-US" dirty="0"/>
              <a:t>How to get started with Power BI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64212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9B5A1-7AE5-4928-B84C-51BAD69DB105}" type="slidenum">
              <a:rPr lang="en-IN" smtClean="0"/>
              <a:t>2</a:t>
            </a:fld>
            <a:endParaRPr lang="en-IN"/>
          </a:p>
        </p:txBody>
      </p:sp>
    </p:spTree>
    <p:extLst>
      <p:ext uri="{BB962C8B-B14F-4D97-AF65-F5344CB8AC3E}">
        <p14:creationId xmlns:p14="http://schemas.microsoft.com/office/powerpoint/2010/main" val="64805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apple-system"/>
              </a:rPr>
              <a:t>Understand data analysis</a:t>
            </a:r>
          </a:p>
          <a:p>
            <a:pPr marL="171450" indent="-171450" algn="l">
              <a:buFont typeface="Arial" panose="020B0604020202020204" pitchFamily="34" charset="0"/>
              <a:buChar char="•"/>
            </a:pPr>
            <a:r>
              <a:rPr lang="en-US" b="0" i="0" dirty="0">
                <a:solidFill>
                  <a:srgbClr val="D4D4D4"/>
                </a:solidFill>
                <a:effectLst/>
                <a:latin typeface="-apple-system"/>
              </a:rPr>
              <a:t>Get started with Power BI</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077916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As a data analyst, you are on a journey. Think about all the data that is being generated each day and that is available in an organization, from transactional data in a traditional database, telemetry data from services you use, to signals you get from different areas like social media.</a:t>
            </a:r>
          </a:p>
          <a:p>
            <a:endParaRPr lang="en-US" b="0" i="0" dirty="0">
              <a:solidFill>
                <a:srgbClr val="D4D4D4"/>
              </a:solidFill>
              <a:effectLst/>
              <a:latin typeface="-apple-system"/>
            </a:endParaRPr>
          </a:p>
          <a:p>
            <a:r>
              <a:rPr lang="en-US" b="0" i="0" dirty="0">
                <a:solidFill>
                  <a:srgbClr val="D4D4D4"/>
                </a:solidFill>
                <a:effectLst/>
                <a:latin typeface="-apple-system"/>
              </a:rPr>
              <a:t>Businesses of today collect and store massive amounts of data. Yet, businesses continue to struggle to use their data in a meaningful and productive way, which impacts their ability to act. Business should be able to use their vast amounts of data and information in such a way that impacts the business.</a:t>
            </a:r>
          </a:p>
          <a:p>
            <a:endParaRPr lang="en-US" b="0" i="0" dirty="0">
              <a:solidFill>
                <a:srgbClr val="D4D4D4"/>
              </a:solidFill>
              <a:effectLst/>
              <a:latin typeface="-apple-system"/>
            </a:endParaRPr>
          </a:p>
          <a:p>
            <a:r>
              <a:rPr lang="en-US" b="0" i="0" dirty="0">
                <a:solidFill>
                  <a:srgbClr val="D4D4D4"/>
                </a:solidFill>
                <a:effectLst/>
                <a:latin typeface="-apple-system"/>
              </a:rPr>
              <a:t>Business decision makers depend on an accurate story to drive better business decisions. The faster a business can make precise decisions, the more competitive they will be and the better advantage they will have. </a:t>
            </a:r>
          </a:p>
          <a:p>
            <a:endParaRPr lang="en-US" b="0" i="0" dirty="0">
              <a:solidFill>
                <a:srgbClr val="D4D4D4"/>
              </a:solidFill>
              <a:effectLst/>
              <a:latin typeface="-apple-system"/>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latin typeface="Segoe UI Light" panose="020B0502040204020203" pitchFamily="34" charset="0"/>
                <a:cs typeface="Segoe UI Light" panose="020B0502040204020203" pitchFamily="34" charset="0"/>
              </a:rPr>
              <a:t>The key to unlocking all this data is being able to tell as story with it via compelling and insightful reports.</a:t>
            </a:r>
          </a:p>
          <a:p>
            <a:endParaRPr lang="en-US" b="0" i="0" dirty="0">
              <a:solidFill>
                <a:srgbClr val="D4D4D4"/>
              </a:solidFill>
              <a:effectLst/>
              <a:latin typeface="-apple-system"/>
            </a:endParaRPr>
          </a:p>
          <a:p>
            <a:r>
              <a:rPr lang="en-US" b="0" i="0" dirty="0">
                <a:solidFill>
                  <a:srgbClr val="D4D4D4"/>
                </a:solidFill>
                <a:effectLst/>
                <a:latin typeface="-apple-system"/>
              </a:rPr>
              <a:t>Your journey of telling a story with data also ties into building that data culture within your organization. While telling the story is important, </a:t>
            </a:r>
            <a:r>
              <a:rPr lang="en-US" b="0" i="1" dirty="0">
                <a:solidFill>
                  <a:srgbClr val="D4D4D4"/>
                </a:solidFill>
                <a:effectLst/>
                <a:latin typeface="-apple-system"/>
              </a:rPr>
              <a:t>where</a:t>
            </a:r>
            <a:r>
              <a:rPr lang="en-US" b="0" i="0" dirty="0">
                <a:solidFill>
                  <a:srgbClr val="D4D4D4"/>
                </a:solidFill>
                <a:effectLst/>
                <a:latin typeface="-apple-system"/>
              </a:rPr>
              <a:t> that story is told is also crucial, making sure the story is told to the right people.</a:t>
            </a:r>
          </a:p>
          <a:p>
            <a:endParaRPr lang="en-US" b="0" i="0" dirty="0">
              <a:solidFill>
                <a:srgbClr val="D4D4D4"/>
              </a:solidFill>
              <a:effectLst/>
              <a:latin typeface="-apple-system"/>
            </a:endParaRPr>
          </a:p>
          <a:p>
            <a:endParaRPr lang="en-US" b="0" i="0" dirty="0">
              <a:solidFill>
                <a:srgbClr val="D4D4D4"/>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Before data can be used to tell a story, it must first be run through a process that makes it usable in the story. Thus, data analysis is the process of identifying, cleaning, transforming, and modeling data to discover meaningful and useful information. The data is then crafted into a story via reports for analysis to support the critical decision-making process.</a:t>
            </a:r>
          </a:p>
          <a:p>
            <a:endParaRPr lang="en-US" b="0" i="0" dirty="0">
              <a:solidFill>
                <a:srgbClr val="D4D4D4"/>
              </a:solidFill>
              <a:effectLst/>
              <a:latin typeface="-apple-system"/>
            </a:endParaRPr>
          </a:p>
          <a:p>
            <a:r>
              <a:rPr lang="en-US" b="0" i="0" dirty="0">
                <a:solidFill>
                  <a:srgbClr val="D4D4D4"/>
                </a:solidFill>
                <a:effectLst/>
                <a:latin typeface="-apple-system"/>
              </a:rPr>
              <a:t>While the process of data analysis focuses on the tasks of cleaning, modeling, and visualizing data, the concept of data analysis and how it is important to business should not be understated. To analyze data, core components of analytics are divided in the following categories:</a:t>
            </a:r>
          </a:p>
          <a:p>
            <a:endParaRPr lang="en-US" b="0" i="0" dirty="0">
              <a:solidFill>
                <a:srgbClr val="D4D4D4"/>
              </a:solidFill>
              <a:effectLst/>
              <a:latin typeface="-apple-system"/>
            </a:endParaRPr>
          </a:p>
          <a:p>
            <a:pPr algn="l"/>
            <a:r>
              <a:rPr lang="en-US" b="0" i="0" dirty="0">
                <a:effectLst/>
                <a:latin typeface="Segoe UI" panose="020B0502040204020203" pitchFamily="34" charset="0"/>
              </a:rPr>
              <a:t>As the world becomes more data-driven, storytelling through data analysis is becoming a more vital component and aspect of businesses large and small and is the reason organizations continue to hire data analysts.</a:t>
            </a:r>
          </a:p>
          <a:p>
            <a:pPr algn="l"/>
            <a:endParaRPr lang="en-US" b="0" i="0" dirty="0">
              <a:effectLst/>
              <a:latin typeface="Segoe UI" panose="020B0502040204020203" pitchFamily="34" charset="0"/>
            </a:endParaRPr>
          </a:p>
          <a:p>
            <a:pPr algn="l"/>
            <a:r>
              <a:rPr lang="en-US" b="0" i="0" dirty="0">
                <a:effectLst/>
                <a:latin typeface="Segoe UI" panose="020B0502040204020203" pitchFamily="34" charset="0"/>
              </a:rPr>
              <a:t>Data-driven businesses make decisions based on the story their data tells, and in today's data-driven world, data is not being used to its full potential, a challenge that most business face today. Data analysis is and should be a critical aspect of all organizations to determine the impact to their business, including customer sentiment, market and product research, identify trends, or any other data insights.</a:t>
            </a:r>
          </a:p>
          <a:p>
            <a:endParaRPr lang="en-US" b="0" i="0" dirty="0">
              <a:solidFill>
                <a:srgbClr val="D4D4D4"/>
              </a:solidFill>
              <a:effectLst/>
              <a:latin typeface="-apple-system"/>
            </a:endParaRP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Descriptive</a:t>
            </a:r>
            <a:r>
              <a:rPr lang="en-US" b="0" i="0" dirty="0">
                <a:solidFill>
                  <a:srgbClr val="D4D4D4"/>
                </a:solidFill>
                <a:effectLst/>
                <a:latin typeface="-apple-system"/>
              </a:rPr>
              <a:t>: Descriptive analytics helps answer questions about what has happened, based on historical data. Descriptive analytics techniques summarize large datasets to describe outcomes to stakeholders.</a:t>
            </a:r>
          </a:p>
          <a:p>
            <a:pPr marL="171450" indent="-171450">
              <a:buFont typeface="Arial" panose="020B0604020202020204" pitchFamily="34" charset="0"/>
              <a:buChar char="•"/>
            </a:pPr>
            <a:r>
              <a:rPr lang="en-US" b="1" i="0" dirty="0">
                <a:solidFill>
                  <a:srgbClr val="D4D4D4"/>
                </a:solidFill>
                <a:effectLst/>
                <a:latin typeface="-apple-system"/>
              </a:rPr>
              <a:t>Diagnostic</a:t>
            </a:r>
            <a:r>
              <a:rPr lang="en-US" b="0" i="0" dirty="0">
                <a:solidFill>
                  <a:srgbClr val="D4D4D4"/>
                </a:solidFill>
                <a:effectLst/>
                <a:latin typeface="-apple-system"/>
              </a:rPr>
              <a:t>: Diagnostic analytics techniques supplement more basic descriptive analytics. They take the findings from descriptive analytics and dig deeper to find the cause. The performance indicators are further investigated to discover why they got better or worse.</a:t>
            </a:r>
          </a:p>
          <a:p>
            <a:pPr marL="171450" indent="-171450">
              <a:buFont typeface="Arial" panose="020B0604020202020204" pitchFamily="34" charset="0"/>
              <a:buChar char="•"/>
            </a:pPr>
            <a:r>
              <a:rPr lang="en-US" b="1" i="0" dirty="0">
                <a:solidFill>
                  <a:srgbClr val="D4D4D4"/>
                </a:solidFill>
                <a:effectLst/>
                <a:latin typeface="-apple-system"/>
              </a:rPr>
              <a:t>Predictive</a:t>
            </a:r>
            <a:r>
              <a:rPr lang="en-US" b="0" i="0" dirty="0">
                <a:solidFill>
                  <a:srgbClr val="D4D4D4"/>
                </a:solidFill>
                <a:effectLst/>
                <a:latin typeface="-apple-system"/>
              </a:rPr>
              <a:t>: Predictive analytics techniques use historical data to identify trends and determine if they're likely to recur. Predictive analytical tools provide valuable insight into what may happen in the future. </a:t>
            </a:r>
          </a:p>
          <a:p>
            <a:pPr marL="171450" indent="-171450">
              <a:buFont typeface="Arial" panose="020B0604020202020204" pitchFamily="34" charset="0"/>
              <a:buChar char="•"/>
            </a:pPr>
            <a:r>
              <a:rPr lang="en-US" b="1" i="0" dirty="0">
                <a:solidFill>
                  <a:srgbClr val="D4D4D4"/>
                </a:solidFill>
                <a:effectLst/>
                <a:latin typeface="-apple-system"/>
              </a:rPr>
              <a:t>Prescriptive</a:t>
            </a:r>
            <a:r>
              <a:rPr lang="en-US" b="0" i="0" dirty="0">
                <a:solidFill>
                  <a:srgbClr val="D4D4D4"/>
                </a:solidFill>
                <a:effectLst/>
                <a:latin typeface="-apple-system"/>
              </a:rPr>
              <a:t>: By using insights from predictive analytics, data-driven decisions can be made. This technique allows businesses to make informed decisions in the face of uncertainty.</a:t>
            </a:r>
          </a:p>
          <a:p>
            <a:pPr marL="171450" indent="-171450">
              <a:buFont typeface="Arial" panose="020B0604020202020204" pitchFamily="34" charset="0"/>
              <a:buChar char="•"/>
            </a:pPr>
            <a:r>
              <a:rPr lang="en-US" b="1" i="0" dirty="0">
                <a:solidFill>
                  <a:srgbClr val="D4D4D4"/>
                </a:solidFill>
                <a:effectLst/>
                <a:latin typeface="-apple-system"/>
              </a:rPr>
              <a:t>Cognitive</a:t>
            </a:r>
            <a:r>
              <a:rPr lang="en-US" b="0" i="0" dirty="0">
                <a:solidFill>
                  <a:srgbClr val="D4D4D4"/>
                </a:solidFill>
                <a:effectLst/>
                <a:latin typeface="-apple-system"/>
              </a:rPr>
              <a:t>: Cognitive analytics helps you to learn what might happen if circumstances change, and how you might handle these situations, derive conclusions based on existing knowledge bases, and then add these findings back into the knowledge base for future inferences, a self-learning feedback loop.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As mentioned before, you are not alone. This is a journey and it usually doesn't start with you. The data must come from somewhere. And getting that data into a spot that is usable by you takes some effort and more than likely out of your scope. Especially when we think of the enterprise.</a:t>
            </a:r>
          </a:p>
          <a:p>
            <a:endParaRPr lang="en-US" b="0" i="0" dirty="0">
              <a:solidFill>
                <a:srgbClr val="D4D4D4"/>
              </a:solidFill>
              <a:effectLst/>
              <a:latin typeface="-apple-system"/>
            </a:endParaRPr>
          </a:p>
          <a:p>
            <a:r>
              <a:rPr lang="en-US" b="0" i="0" dirty="0">
                <a:solidFill>
                  <a:srgbClr val="D4D4D4"/>
                </a:solidFill>
                <a:effectLst/>
                <a:latin typeface="-apple-system"/>
              </a:rPr>
              <a:t>Today's applications and projects can be large and intricate, often utilizing the skills and knowledge of numerous individuals. Each person brings a unique talent and expertise to the table, working together and coordinating tasks and responsibilities in order to see a project through from concept to production.</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Business analyst</a:t>
            </a:r>
            <a:r>
              <a:rPr lang="en-US" b="0" i="0" dirty="0">
                <a:solidFill>
                  <a:srgbClr val="D4D4D4"/>
                </a:solidFill>
                <a:effectLst/>
                <a:latin typeface="-apple-system"/>
              </a:rPr>
              <a:t>: While there are some similarities between a data analyst and business analyst, the key differentiator between the two roles is what they do with data. A business analyst is closer to the business itself and is a specialist on interpreting the data that comes from the visualization. Often the data analyst and business analyst could be the accountability of a single person.</a:t>
            </a:r>
          </a:p>
          <a:p>
            <a:pPr marL="171450" indent="-171450">
              <a:buFont typeface="Arial" panose="020B0604020202020204" pitchFamily="34" charset="0"/>
              <a:buChar char="•"/>
            </a:pPr>
            <a:r>
              <a:rPr lang="en-US" b="1" i="0" dirty="0">
                <a:solidFill>
                  <a:srgbClr val="D4D4D4"/>
                </a:solidFill>
                <a:effectLst/>
                <a:latin typeface="-apple-system"/>
              </a:rPr>
              <a:t>Data analyst</a:t>
            </a:r>
            <a:r>
              <a:rPr lang="en-US" b="0" i="0" dirty="0">
                <a:solidFill>
                  <a:srgbClr val="D4D4D4"/>
                </a:solidFill>
                <a:effectLst/>
                <a:latin typeface="-apple-system"/>
              </a:rPr>
              <a:t>: Data analysts are responsible for profiling, cleaning, and transforming data, designing, and building scalable and performant data models, and enabling and implementing the advanced analytics capabilities into reports for analysis. Data analysts work with data engineers to determine and locate appropriate data sources  and identify new processes or improve existing processes.</a:t>
            </a:r>
          </a:p>
          <a:p>
            <a:pPr marL="171450" indent="-171450">
              <a:buFont typeface="Arial" panose="020B0604020202020204" pitchFamily="34" charset="0"/>
              <a:buChar char="•"/>
            </a:pPr>
            <a:r>
              <a:rPr lang="en-US" b="1" i="0" dirty="0">
                <a:solidFill>
                  <a:srgbClr val="D4D4D4"/>
                </a:solidFill>
                <a:effectLst/>
                <a:latin typeface="-apple-system"/>
              </a:rPr>
              <a:t>Data engineer</a:t>
            </a:r>
            <a:r>
              <a:rPr lang="en-US" b="0" i="0" dirty="0">
                <a:solidFill>
                  <a:srgbClr val="D4D4D4"/>
                </a:solidFill>
                <a:effectLst/>
                <a:latin typeface="-apple-system"/>
              </a:rPr>
              <a:t>: Primary responsibilities of data engineers include the use of on-premises and cloud data services and tools to ingest, egress, and transform data from multiple sources. They  provision and set up data platform technologies that are on-premises and in the cloud. They manage and secure the flow of structured and unstructured data from multiple sources.</a:t>
            </a:r>
          </a:p>
          <a:p>
            <a:pPr marL="171450" indent="-171450">
              <a:buFont typeface="Arial" panose="020B0604020202020204" pitchFamily="34" charset="0"/>
              <a:buChar char="•"/>
            </a:pPr>
            <a:r>
              <a:rPr lang="en-US" b="1" i="0" dirty="0">
                <a:solidFill>
                  <a:srgbClr val="D4D4D4"/>
                </a:solidFill>
                <a:effectLst/>
                <a:latin typeface="-apple-system"/>
              </a:rPr>
              <a:t>Data scientist</a:t>
            </a:r>
            <a:r>
              <a:rPr lang="en-US" b="0" i="0" dirty="0">
                <a:solidFill>
                  <a:srgbClr val="D4D4D4"/>
                </a:solidFill>
                <a:effectLst/>
                <a:latin typeface="-apple-system"/>
              </a:rPr>
              <a:t>: Data scientists perform advanced analytics to extract value from data. Their work can vary from descriptive analytics to predictive analytics. Descriptive analytics evaluate data through a process known as exploratory data analysis (EDA). Predictive analytics are used in machine learning to apply modeling techniques that can detect anomalies or patterns. These are an important part of forecast models.</a:t>
            </a:r>
          </a:p>
          <a:p>
            <a:pPr marL="171450" indent="-171450">
              <a:buFont typeface="Arial" panose="020B0604020202020204" pitchFamily="34" charset="0"/>
              <a:buChar char="•"/>
            </a:pPr>
            <a:r>
              <a:rPr lang="en-US" b="1" i="0" dirty="0">
                <a:solidFill>
                  <a:srgbClr val="D4D4D4"/>
                </a:solidFill>
                <a:effectLst/>
                <a:latin typeface="-apple-system"/>
              </a:rPr>
              <a:t>Database administrator</a:t>
            </a:r>
            <a:r>
              <a:rPr lang="en-US" b="0" i="0" dirty="0">
                <a:solidFill>
                  <a:srgbClr val="D4D4D4"/>
                </a:solidFill>
                <a:effectLst/>
                <a:latin typeface="-apple-system"/>
              </a:rPr>
              <a:t>: A database administrator implements and manages the operational aspects of cloud-native and hybrid data platform solutions built on Microsoft Azure data services and Microsoft SQL Server. They are responsible for the overall availability and consistent performance and optimizations of the database solutions.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apple-system"/>
              </a:rPr>
              <a:t>Now that you understand the who and the what, it's time to discuss the how. You already know that a data analyst is one of several critical roles in an organization, helping uncover and make sense of information to keep the company balanced and operating efficiently. As such, it's vital that you, as a data analyst, clearly understands your responsibility and the tasks that are performed on a near-daily basis. The skillset of a data analyst is essential in helping organizations gain valuable insights into the expanse of data they have, working closely with others in their respective roles in the organization to help bring to light valuable information.</a:t>
            </a:r>
          </a:p>
          <a:p>
            <a:endParaRPr lang="en-US" b="0" i="0" dirty="0">
              <a:solidFill>
                <a:srgbClr val="D4D4D4"/>
              </a:solidFill>
              <a:effectLst/>
              <a:latin typeface="-apple-system"/>
            </a:endParaRPr>
          </a:p>
          <a:p>
            <a:pPr marL="171450" indent="-171450">
              <a:buFont typeface="Arial" panose="020B0604020202020204" pitchFamily="34" charset="0"/>
              <a:buChar char="•"/>
            </a:pPr>
            <a:r>
              <a:rPr lang="en-US" b="1" i="0" dirty="0">
                <a:solidFill>
                  <a:srgbClr val="D4D4D4"/>
                </a:solidFill>
                <a:effectLst/>
                <a:latin typeface="-apple-system"/>
              </a:rPr>
              <a:t>Prepare</a:t>
            </a:r>
            <a:r>
              <a:rPr lang="en-US" b="0" i="0" dirty="0">
                <a:solidFill>
                  <a:srgbClr val="D4D4D4"/>
                </a:solidFill>
                <a:effectLst/>
                <a:latin typeface="-apple-system"/>
              </a:rPr>
              <a:t>: Data preparation is the process of profiling, cleaning, and transforming your data to get it ready to model and visualize. it takes raw data and turning it into information that is trusted and understandable. It involves, among other things, ensuring the integrity of the data, correcting wrong or inaccurate data, identifying missing data, converting data from one structure to another or from one type to another, or even something as simple as making data more readable.</a:t>
            </a:r>
          </a:p>
          <a:p>
            <a:pPr marL="171450" indent="-171450">
              <a:buFont typeface="Arial" panose="020B0604020202020204" pitchFamily="34" charset="0"/>
              <a:buChar char="•"/>
            </a:pPr>
            <a:r>
              <a:rPr lang="en-US" b="1" i="0" dirty="0">
                <a:solidFill>
                  <a:srgbClr val="D4D4D4"/>
                </a:solidFill>
                <a:effectLst/>
                <a:latin typeface="-apple-system"/>
              </a:rPr>
              <a:t>Model</a:t>
            </a:r>
            <a:r>
              <a:rPr lang="en-US" b="0" i="0" dirty="0">
                <a:solidFill>
                  <a:srgbClr val="D4D4D4"/>
                </a:solidFill>
                <a:effectLst/>
                <a:latin typeface="-apple-system"/>
              </a:rPr>
              <a:t>: Once the data is in a proper state, it's ready to be modeled. Data modeling is the process of determining how your tables are related to each other. This is done by defining, and creating, relationships between the tables. From there, you can enhance the model by defining metrics and adding custom calculations to enrich your data.</a:t>
            </a:r>
          </a:p>
          <a:p>
            <a:pPr marL="171450" indent="-171450">
              <a:buFont typeface="Arial" panose="020B0604020202020204" pitchFamily="34" charset="0"/>
              <a:buChar char="•"/>
            </a:pPr>
            <a:r>
              <a:rPr lang="en-US" b="1" i="0" dirty="0">
                <a:solidFill>
                  <a:srgbClr val="D4D4D4"/>
                </a:solidFill>
                <a:effectLst/>
                <a:latin typeface="-apple-system"/>
              </a:rPr>
              <a:t>Visualize</a:t>
            </a:r>
            <a:r>
              <a:rPr lang="en-US" b="0" i="0" dirty="0">
                <a:solidFill>
                  <a:srgbClr val="D4D4D4"/>
                </a:solidFill>
                <a:effectLst/>
                <a:latin typeface="-apple-system"/>
              </a:rPr>
              <a:t>: This task is where you get to bring your data to life! The goal of the visualize task is to ultimately solve business problems. A well-designed report should tell a compelling and impactful story about that data, enabling business decision makers to quickly gain needed insights. Using appropriate visualizations and interactions, an effective report guides the reader through the content quickly and efficiently, allowing the reader to follow a narrative into the data. The reports created during the visualization task help businesses and decision makers understand what that data means so that accurate and vital decisions can be made. </a:t>
            </a:r>
          </a:p>
          <a:p>
            <a:pPr marL="171450" indent="-171450">
              <a:buFont typeface="Arial" panose="020B0604020202020204" pitchFamily="34" charset="0"/>
              <a:buChar char="•"/>
            </a:pPr>
            <a:r>
              <a:rPr lang="en-US" b="1" i="0" dirty="0">
                <a:solidFill>
                  <a:srgbClr val="D4D4D4"/>
                </a:solidFill>
                <a:effectLst/>
                <a:latin typeface="-apple-system"/>
              </a:rPr>
              <a:t>Analyze</a:t>
            </a:r>
            <a:r>
              <a:rPr lang="en-US" b="0" i="0" dirty="0">
                <a:solidFill>
                  <a:srgbClr val="D4D4D4"/>
                </a:solidFill>
                <a:effectLst/>
                <a:latin typeface="-apple-system"/>
              </a:rPr>
              <a:t>: The Analyze task is the important step of understanding and interpreting the information that is displayed on the report. In your role as a data analyst, you should understand the analytical capabilities of Power BI and use those to find insights, identify patterns and trends, predict outcomes, and then communicate those insights in such a way that everyone can understand. Advanced analytics enables businesses and organizations to ultimately drive better decisions throughout the business and create actionable insights and meaningful results. </a:t>
            </a:r>
          </a:p>
          <a:p>
            <a:pPr marL="171450" indent="-171450">
              <a:buFont typeface="Arial" panose="020B0604020202020204" pitchFamily="34" charset="0"/>
              <a:buChar char="•"/>
            </a:pPr>
            <a:r>
              <a:rPr lang="en-US" b="1" i="0" dirty="0">
                <a:solidFill>
                  <a:srgbClr val="D4D4D4"/>
                </a:solidFill>
                <a:effectLst/>
                <a:latin typeface="-apple-system"/>
              </a:rPr>
              <a:t>Manage</a:t>
            </a:r>
            <a:r>
              <a:rPr lang="en-US" b="0" i="0" dirty="0">
                <a:solidFill>
                  <a:srgbClr val="D4D4D4"/>
                </a:solidFill>
                <a:effectLst/>
                <a:latin typeface="-apple-system"/>
              </a:rPr>
              <a:t>: There are many components in Power BI, including reports, dashboards, workspaces, datasets, and more. As a data analyst, you are responsible for the management of these Power BI assets, overseeing the sharing and distribution of items such as reports and dashboards, and ensuring the security of Power BI assets. The management of your content helps to foster collaboration between teams and individuals.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65787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3.xml"/><Relationship Id="rId4" Type="http://schemas.openxmlformats.org/officeDocument/2006/relationships/image" Target="../media/image33.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3.xml"/><Relationship Id="rId4" Type="http://schemas.openxmlformats.org/officeDocument/2006/relationships/image" Target="../media/image38.jp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 Id="rId4" Type="http://schemas.openxmlformats.org/officeDocument/2006/relationships/image" Target="../media/image40.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Master" Target="../slideMasters/slideMaster4.xml"/><Relationship Id="rId5" Type="http://schemas.openxmlformats.org/officeDocument/2006/relationships/image" Target="../media/image49.jpg"/><Relationship Id="rId4" Type="http://schemas.openxmlformats.org/officeDocument/2006/relationships/image" Target="../media/image48.jp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Master" Target="../slideMasters/slideMaster4.xml"/><Relationship Id="rId4" Type="http://schemas.openxmlformats.org/officeDocument/2006/relationships/image" Target="../media/image52.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pic>
        <p:nvPicPr>
          <p:cNvPr id="3" name="Picture 2" descr="A picture containing drawing&#10;&#10;Description automatically generated">
            <a:extLst>
              <a:ext uri="{FF2B5EF4-FFF2-40B4-BE49-F238E27FC236}">
                <a16:creationId xmlns:a16="http://schemas.microsoft.com/office/drawing/2014/main" id="{44E01360-AA4C-428D-8E6D-3D6A034E351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6525" y="0"/>
            <a:ext cx="2079950" cy="864158"/>
          </a:xfrm>
          <a:prstGeom prst="rect">
            <a:avLst/>
          </a:prstGeom>
        </p:spPr>
      </p:pic>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0377033"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02787" cy="831713"/>
          </a:xfrm>
          <a:prstGeom prst="rect">
            <a:avLst/>
          </a:prstGeom>
        </p:spPr>
      </p:pic>
    </p:spTree>
    <p:extLst>
      <p:ext uri="{BB962C8B-B14F-4D97-AF65-F5344CB8AC3E}">
        <p14:creationId xmlns:p14="http://schemas.microsoft.com/office/powerpoint/2010/main" val="808865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1"/>
                </a:solidFill>
              </a:defRPr>
            </a:lvl1pPr>
          </a:lstStyle>
          <a:p>
            <a:r>
              <a:rPr lang="en-US" dirty="0"/>
              <a:t>Power BI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1085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09/08/2021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9798858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B7C5D5-DF90-4803-AFE0-F850E5793DBD}"/>
              </a:ext>
            </a:extLst>
          </p:cNvPr>
          <p:cNvSpPr>
            <a:spLocks noGrp="1"/>
          </p:cNvSpPr>
          <p:nvPr>
            <p:ph type="dt" sz="half" idx="10"/>
          </p:nvPr>
        </p:nvSpPr>
        <p:spPr/>
        <p:txBody>
          <a:bodyPr/>
          <a:lstStyle/>
          <a:p>
            <a:fld id="{BBBC720E-7306-4B11-8774-D3F699607A21}" type="datetimeFigureOut">
              <a:rPr lang="en-IN" smtClean="0"/>
              <a:t>09-08-2021</a:t>
            </a:fld>
            <a:endParaRPr lang="en-IN"/>
          </a:p>
        </p:txBody>
      </p:sp>
      <p:sp>
        <p:nvSpPr>
          <p:cNvPr id="3" name="Footer Placeholder 2">
            <a:extLst>
              <a:ext uri="{FF2B5EF4-FFF2-40B4-BE49-F238E27FC236}">
                <a16:creationId xmlns:a16="http://schemas.microsoft.com/office/drawing/2014/main" id="{5D0E0D93-5B69-4CDE-B42B-50F1F1DCEB9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F2B0FC2-1265-4919-8FED-BECBB1747A0F}"/>
              </a:ext>
            </a:extLst>
          </p:cNvPr>
          <p:cNvSpPr>
            <a:spLocks noGrp="1"/>
          </p:cNvSpPr>
          <p:nvPr>
            <p:ph type="sldNum" sz="quarter" idx="12"/>
          </p:nvPr>
        </p:nvSpPr>
        <p:spPr/>
        <p:txBody>
          <a:bodyPr/>
          <a:lstStyle/>
          <a:p>
            <a:fld id="{A2B2FB73-ECB2-46CD-AAE1-29A76669CA98}" type="slidenum">
              <a:rPr lang="en-IN" smtClean="0"/>
              <a:t>‹#›</a:t>
            </a:fld>
            <a:endParaRPr lang="en-IN"/>
          </a:p>
        </p:txBody>
      </p:sp>
    </p:spTree>
    <p:extLst>
      <p:ext uri="{BB962C8B-B14F-4D97-AF65-F5344CB8AC3E}">
        <p14:creationId xmlns:p14="http://schemas.microsoft.com/office/powerpoint/2010/main" val="31810221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endParaRPr lang="en-US" dirty="0"/>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a:t> 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image" Target="../media/image25.png"/><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image" Target="../media/image39.emf"/><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74" r:id="rId28"/>
    <p:sldLayoutId id="2147484675" r:id="rId29"/>
    <p:sldLayoutId id="2147484676" r:id="rId30"/>
    <p:sldLayoutId id="2147484677" r:id="rId3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31.xml"/><Relationship Id="rId5" Type="http://schemas.openxmlformats.org/officeDocument/2006/relationships/image" Target="../media/image74.png"/><Relationship Id="rId4" Type="http://schemas.openxmlformats.org/officeDocument/2006/relationships/image" Target="../media/image7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jpg"/><Relationship Id="rId18" Type="http://schemas.openxmlformats.org/officeDocument/2006/relationships/hyperlink" Target="http://www.jenkinsblogs.com/" TargetMode="External"/><Relationship Id="rId3" Type="http://schemas.openxmlformats.org/officeDocument/2006/relationships/image" Target="../media/image53.jpe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5.png"/><Relationship Id="rId2" Type="http://schemas.openxmlformats.org/officeDocument/2006/relationships/notesSlide" Target="../notesSlides/notesSlide2.xml"/><Relationship Id="rId16" Type="http://schemas.openxmlformats.org/officeDocument/2006/relationships/hyperlink" Target="mailto:jenkinsns@gmail.com" TargetMode="External"/><Relationship Id="rId20" Type="http://schemas.openxmlformats.org/officeDocument/2006/relationships/hyperlink" Target="https://www.youtube.com/user/jenkinsns" TargetMode="External"/><Relationship Id="rId1" Type="http://schemas.openxmlformats.org/officeDocument/2006/relationships/slideLayout" Target="../slideLayouts/slideLayout30.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4.png"/><Relationship Id="rId10" Type="http://schemas.openxmlformats.org/officeDocument/2006/relationships/image" Target="../media/image60.png"/><Relationship Id="rId19" Type="http://schemas.openxmlformats.org/officeDocument/2006/relationships/image" Target="../media/image66.jpg"/><Relationship Id="rId4" Type="http://schemas.openxmlformats.org/officeDocument/2006/relationships/image" Target="../media/image54.jpg"/><Relationship Id="rId9" Type="http://schemas.openxmlformats.org/officeDocument/2006/relationships/image" Target="../media/image59.png"/><Relationship Id="rId14" Type="http://schemas.openxmlformats.org/officeDocument/2006/relationships/hyperlink" Target="https://www.linkedin.com/in/jenkinsn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p:txBody>
          <a:bodyPr/>
          <a:lstStyle/>
          <a:p>
            <a:r>
              <a:rPr lang="en-US" dirty="0"/>
              <a:t>Power BI in Jupyter notebooks</a:t>
            </a:r>
          </a:p>
        </p:txBody>
      </p:sp>
    </p:spTree>
    <p:extLst>
      <p:ext uri="{BB962C8B-B14F-4D97-AF65-F5344CB8AC3E}">
        <p14:creationId xmlns:p14="http://schemas.microsoft.com/office/powerpoint/2010/main" val="103145291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Tasks of a Data Analyst</a:t>
            </a:r>
          </a:p>
        </p:txBody>
      </p:sp>
      <p:pic>
        <p:nvPicPr>
          <p:cNvPr id="4" name="Picture 3" descr="An image showing the different tasks of a data analyst, including prepare, model, visualize, analyze, and manage.">
            <a:extLst>
              <a:ext uri="{FF2B5EF4-FFF2-40B4-BE49-F238E27FC236}">
                <a16:creationId xmlns:a16="http://schemas.microsoft.com/office/drawing/2014/main" id="{5CBC8257-CC42-4F20-B84E-AAD67BFB6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954" y="1544382"/>
            <a:ext cx="9888330" cy="4582164"/>
          </a:xfrm>
          <a:prstGeom prst="rect">
            <a:avLst/>
          </a:prstGeom>
        </p:spPr>
      </p:pic>
    </p:spTree>
    <p:extLst>
      <p:ext uri="{BB962C8B-B14F-4D97-AF65-F5344CB8AC3E}">
        <p14:creationId xmlns:p14="http://schemas.microsoft.com/office/powerpoint/2010/main" val="30054869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0014B5-7001-4A56-A7B7-A40A5341BDEE}"/>
              </a:ext>
            </a:extLst>
          </p:cNvPr>
          <p:cNvSpPr>
            <a:spLocks noGrp="1"/>
          </p:cNvSpPr>
          <p:nvPr>
            <p:ph type="title"/>
          </p:nvPr>
        </p:nvSpPr>
        <p:spPr/>
        <p:txBody>
          <a:bodyPr/>
          <a:lstStyle/>
          <a:p>
            <a:r>
              <a:rPr lang="en-IN" dirty="0"/>
              <a:t>PBI Architecture</a:t>
            </a:r>
          </a:p>
        </p:txBody>
      </p:sp>
      <p:pic>
        <p:nvPicPr>
          <p:cNvPr id="6" name="Picture 5" descr="A picture containing text, screenshot&#10;&#10;Description automatically generated">
            <a:extLst>
              <a:ext uri="{FF2B5EF4-FFF2-40B4-BE49-F238E27FC236}">
                <a16:creationId xmlns:a16="http://schemas.microsoft.com/office/drawing/2014/main" id="{06EAAF18-ABCB-43B0-A17F-9355EA578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685" y="1724345"/>
            <a:ext cx="10059105" cy="4709137"/>
          </a:xfrm>
          <a:prstGeom prst="rect">
            <a:avLst/>
          </a:prstGeom>
        </p:spPr>
      </p:pic>
    </p:spTree>
    <p:extLst>
      <p:ext uri="{BB962C8B-B14F-4D97-AF65-F5344CB8AC3E}">
        <p14:creationId xmlns:p14="http://schemas.microsoft.com/office/powerpoint/2010/main" val="1358783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1377" y="366263"/>
            <a:ext cx="5818662" cy="433127"/>
          </a:xfrm>
          <a:prstGeom prst="rect">
            <a:avLst/>
          </a:prstGeom>
          <a:blipFill>
            <a:blip r:embed="rId3" cstate="print"/>
            <a:stretch>
              <a:fillRect/>
            </a:stretch>
          </a:blipFill>
        </p:spPr>
        <p:txBody>
          <a:bodyPr wrap="square" lIns="0" tIns="0" rIns="0" bIns="0" rtlCol="0"/>
          <a:lstStyle/>
          <a:p>
            <a:endParaRPr sz="1799" dirty="0"/>
          </a:p>
        </p:txBody>
      </p:sp>
      <p:sp>
        <p:nvSpPr>
          <p:cNvPr id="24" name="object 24"/>
          <p:cNvSpPr/>
          <p:nvPr/>
        </p:nvSpPr>
        <p:spPr>
          <a:xfrm>
            <a:off x="961046" y="2882099"/>
            <a:ext cx="642963" cy="429700"/>
          </a:xfrm>
          <a:custGeom>
            <a:avLst/>
            <a:gdLst/>
            <a:ahLst/>
            <a:cxnLst/>
            <a:rect l="l" t="t" r="r" b="b"/>
            <a:pathLst>
              <a:path w="643255" h="429895">
                <a:moveTo>
                  <a:pt x="557403" y="300863"/>
                </a:moveTo>
                <a:lnTo>
                  <a:pt x="284728" y="300863"/>
                </a:lnTo>
                <a:lnTo>
                  <a:pt x="144706" y="300863"/>
                </a:lnTo>
                <a:lnTo>
                  <a:pt x="93119" y="300863"/>
                </a:lnTo>
                <a:lnTo>
                  <a:pt x="85750" y="300863"/>
                </a:lnTo>
                <a:lnTo>
                  <a:pt x="85750" y="126926"/>
                </a:lnTo>
                <a:lnTo>
                  <a:pt x="85750" y="37607"/>
                </a:lnTo>
                <a:lnTo>
                  <a:pt x="85750" y="4700"/>
                </a:lnTo>
                <a:lnTo>
                  <a:pt x="85750" y="0"/>
                </a:lnTo>
                <a:lnTo>
                  <a:pt x="358424" y="0"/>
                </a:lnTo>
                <a:lnTo>
                  <a:pt x="498446" y="0"/>
                </a:lnTo>
                <a:lnTo>
                  <a:pt x="550033" y="0"/>
                </a:lnTo>
                <a:lnTo>
                  <a:pt x="557403" y="0"/>
                </a:lnTo>
                <a:lnTo>
                  <a:pt x="557403" y="300863"/>
                </a:lnTo>
                <a:close/>
              </a:path>
              <a:path w="643255" h="429895">
                <a:moveTo>
                  <a:pt x="0" y="408304"/>
                </a:moveTo>
                <a:lnTo>
                  <a:pt x="1685" y="416641"/>
                </a:lnTo>
                <a:lnTo>
                  <a:pt x="6280" y="423465"/>
                </a:lnTo>
                <a:lnTo>
                  <a:pt x="13094" y="428075"/>
                </a:lnTo>
                <a:lnTo>
                  <a:pt x="21437" y="429767"/>
                </a:lnTo>
                <a:lnTo>
                  <a:pt x="368444" y="429767"/>
                </a:lnTo>
                <a:lnTo>
                  <a:pt x="546636" y="429767"/>
                </a:lnTo>
                <a:lnTo>
                  <a:pt x="612286" y="429767"/>
                </a:lnTo>
                <a:lnTo>
                  <a:pt x="621665" y="429767"/>
                </a:lnTo>
                <a:lnTo>
                  <a:pt x="630001" y="428075"/>
                </a:lnTo>
                <a:lnTo>
                  <a:pt x="636825" y="423465"/>
                </a:lnTo>
                <a:lnTo>
                  <a:pt x="641435" y="416641"/>
                </a:lnTo>
                <a:lnTo>
                  <a:pt x="643128" y="408304"/>
                </a:lnTo>
                <a:lnTo>
                  <a:pt x="642389" y="399101"/>
                </a:lnTo>
                <a:lnTo>
                  <a:pt x="640270" y="390493"/>
                </a:lnTo>
                <a:lnTo>
                  <a:pt x="636912" y="382694"/>
                </a:lnTo>
                <a:lnTo>
                  <a:pt x="632460" y="375919"/>
                </a:lnTo>
                <a:lnTo>
                  <a:pt x="589067" y="332527"/>
                </a:lnTo>
                <a:lnTo>
                  <a:pt x="566785" y="310245"/>
                </a:lnTo>
                <a:lnTo>
                  <a:pt x="558575" y="302035"/>
                </a:lnTo>
                <a:lnTo>
                  <a:pt x="557403" y="300863"/>
                </a:lnTo>
                <a:lnTo>
                  <a:pt x="284728" y="300863"/>
                </a:lnTo>
                <a:lnTo>
                  <a:pt x="144706" y="300863"/>
                </a:lnTo>
                <a:lnTo>
                  <a:pt x="93119" y="300863"/>
                </a:lnTo>
                <a:lnTo>
                  <a:pt x="85750" y="300863"/>
                </a:lnTo>
                <a:lnTo>
                  <a:pt x="42424" y="344255"/>
                </a:lnTo>
                <a:lnTo>
                  <a:pt x="20175" y="366537"/>
                </a:lnTo>
                <a:lnTo>
                  <a:pt x="11978" y="374747"/>
                </a:lnTo>
                <a:lnTo>
                  <a:pt x="10807" y="375919"/>
                </a:lnTo>
                <a:lnTo>
                  <a:pt x="6295" y="382694"/>
                </a:lnTo>
                <a:lnTo>
                  <a:pt x="2894" y="390493"/>
                </a:lnTo>
                <a:lnTo>
                  <a:pt x="747" y="399101"/>
                </a:lnTo>
                <a:lnTo>
                  <a:pt x="0" y="408304"/>
                </a:lnTo>
                <a:close/>
              </a:path>
            </a:pathLst>
          </a:custGeom>
          <a:ln w="15240">
            <a:solidFill>
              <a:srgbClr val="353535"/>
            </a:solidFill>
          </a:ln>
        </p:spPr>
        <p:txBody>
          <a:bodyPr wrap="square" lIns="0" tIns="0" rIns="0" bIns="0" rtlCol="0"/>
          <a:lstStyle/>
          <a:p>
            <a:endParaRPr sz="3264"/>
          </a:p>
        </p:txBody>
      </p:sp>
      <p:sp>
        <p:nvSpPr>
          <p:cNvPr id="25" name="object 25"/>
          <p:cNvSpPr/>
          <p:nvPr/>
        </p:nvSpPr>
        <p:spPr>
          <a:xfrm>
            <a:off x="3338930" y="2871435"/>
            <a:ext cx="780061" cy="451279"/>
          </a:xfrm>
          <a:custGeom>
            <a:avLst/>
            <a:gdLst/>
            <a:ahLst/>
            <a:cxnLst/>
            <a:rect l="l" t="t" r="r" b="b"/>
            <a:pathLst>
              <a:path w="780414" h="451485">
                <a:moveTo>
                  <a:pt x="308483" y="408305"/>
                </a:moveTo>
                <a:lnTo>
                  <a:pt x="193504" y="408305"/>
                </a:lnTo>
                <a:lnTo>
                  <a:pt x="134461" y="408305"/>
                </a:lnTo>
                <a:lnTo>
                  <a:pt x="112708" y="408305"/>
                </a:lnTo>
                <a:lnTo>
                  <a:pt x="109600" y="408305"/>
                </a:lnTo>
                <a:lnTo>
                  <a:pt x="66972" y="399593"/>
                </a:lnTo>
                <a:lnTo>
                  <a:pt x="32131" y="375856"/>
                </a:lnTo>
                <a:lnTo>
                  <a:pt x="8624" y="340689"/>
                </a:lnTo>
                <a:lnTo>
                  <a:pt x="0" y="297688"/>
                </a:lnTo>
                <a:lnTo>
                  <a:pt x="8624" y="255117"/>
                </a:lnTo>
                <a:lnTo>
                  <a:pt x="32130" y="220773"/>
                </a:lnTo>
                <a:lnTo>
                  <a:pt x="66972" y="197836"/>
                </a:lnTo>
                <a:lnTo>
                  <a:pt x="109600" y="189484"/>
                </a:lnTo>
                <a:lnTo>
                  <a:pt x="116204" y="189484"/>
                </a:lnTo>
                <a:lnTo>
                  <a:pt x="125222" y="189484"/>
                </a:lnTo>
                <a:lnTo>
                  <a:pt x="131952" y="191770"/>
                </a:lnTo>
                <a:lnTo>
                  <a:pt x="138737" y="147756"/>
                </a:lnTo>
                <a:lnTo>
                  <a:pt x="154553" y="107376"/>
                </a:lnTo>
                <a:lnTo>
                  <a:pt x="178306" y="71771"/>
                </a:lnTo>
                <a:lnTo>
                  <a:pt x="208903" y="42087"/>
                </a:lnTo>
                <a:lnTo>
                  <a:pt x="245253" y="19468"/>
                </a:lnTo>
                <a:lnTo>
                  <a:pt x="286261" y="5057"/>
                </a:lnTo>
                <a:lnTo>
                  <a:pt x="330835" y="0"/>
                </a:lnTo>
                <a:lnTo>
                  <a:pt x="375363" y="5252"/>
                </a:lnTo>
                <a:lnTo>
                  <a:pt x="416470" y="20216"/>
                </a:lnTo>
                <a:lnTo>
                  <a:pt x="452977" y="43703"/>
                </a:lnTo>
                <a:lnTo>
                  <a:pt x="483705" y="74525"/>
                </a:lnTo>
                <a:lnTo>
                  <a:pt x="507476" y="111492"/>
                </a:lnTo>
                <a:lnTo>
                  <a:pt x="523113" y="153416"/>
                </a:lnTo>
                <a:lnTo>
                  <a:pt x="545274" y="133637"/>
                </a:lnTo>
                <a:lnTo>
                  <a:pt x="570960" y="118729"/>
                </a:lnTo>
                <a:lnTo>
                  <a:pt x="599551" y="109321"/>
                </a:lnTo>
                <a:lnTo>
                  <a:pt x="630427" y="106045"/>
                </a:lnTo>
                <a:lnTo>
                  <a:pt x="677810" y="113752"/>
                </a:lnTo>
                <a:lnTo>
                  <a:pt x="718950" y="135212"/>
                </a:lnTo>
                <a:lnTo>
                  <a:pt x="751384" y="167931"/>
                </a:lnTo>
                <a:lnTo>
                  <a:pt x="772651" y="209416"/>
                </a:lnTo>
                <a:lnTo>
                  <a:pt x="780288" y="257175"/>
                </a:lnTo>
                <a:lnTo>
                  <a:pt x="772651" y="304695"/>
                </a:lnTo>
                <a:lnTo>
                  <a:pt x="751384" y="345613"/>
                </a:lnTo>
                <a:lnTo>
                  <a:pt x="718950" y="377656"/>
                </a:lnTo>
                <a:lnTo>
                  <a:pt x="677810" y="398549"/>
                </a:lnTo>
                <a:lnTo>
                  <a:pt x="630427" y="406019"/>
                </a:lnTo>
                <a:lnTo>
                  <a:pt x="532262" y="406019"/>
                </a:lnTo>
                <a:lnTo>
                  <a:pt x="481853" y="406019"/>
                </a:lnTo>
                <a:lnTo>
                  <a:pt x="463282" y="406019"/>
                </a:lnTo>
                <a:lnTo>
                  <a:pt x="460628" y="406019"/>
                </a:lnTo>
              </a:path>
              <a:path w="780414" h="451485">
                <a:moveTo>
                  <a:pt x="266064" y="451104"/>
                </a:moveTo>
                <a:lnTo>
                  <a:pt x="290587" y="426360"/>
                </a:lnTo>
                <a:lnTo>
                  <a:pt x="303180" y="413654"/>
                </a:lnTo>
                <a:lnTo>
                  <a:pt x="307820" y="408973"/>
                </a:lnTo>
                <a:lnTo>
                  <a:pt x="308483" y="408305"/>
                </a:lnTo>
                <a:lnTo>
                  <a:pt x="283960" y="382166"/>
                </a:lnTo>
                <a:lnTo>
                  <a:pt x="271367" y="368744"/>
                </a:lnTo>
                <a:lnTo>
                  <a:pt x="266727" y="363799"/>
                </a:lnTo>
                <a:lnTo>
                  <a:pt x="266064" y="363093"/>
                </a:lnTo>
              </a:path>
              <a:path w="780414" h="451485">
                <a:moveTo>
                  <a:pt x="503047" y="363093"/>
                </a:moveTo>
                <a:lnTo>
                  <a:pt x="478524" y="387909"/>
                </a:lnTo>
                <a:lnTo>
                  <a:pt x="465931" y="400653"/>
                </a:lnTo>
                <a:lnTo>
                  <a:pt x="461291" y="405348"/>
                </a:lnTo>
                <a:lnTo>
                  <a:pt x="460628" y="406019"/>
                </a:lnTo>
                <a:lnTo>
                  <a:pt x="485151" y="432083"/>
                </a:lnTo>
                <a:lnTo>
                  <a:pt x="497744" y="445468"/>
                </a:lnTo>
                <a:lnTo>
                  <a:pt x="502384" y="450399"/>
                </a:lnTo>
                <a:lnTo>
                  <a:pt x="503047" y="451104"/>
                </a:lnTo>
              </a:path>
            </a:pathLst>
          </a:custGeom>
          <a:ln w="15240">
            <a:solidFill>
              <a:srgbClr val="353535"/>
            </a:solidFill>
          </a:ln>
        </p:spPr>
        <p:txBody>
          <a:bodyPr wrap="square" lIns="0" tIns="0" rIns="0" bIns="0" rtlCol="0"/>
          <a:lstStyle/>
          <a:p>
            <a:endParaRPr sz="3264"/>
          </a:p>
        </p:txBody>
      </p:sp>
      <p:sp>
        <p:nvSpPr>
          <p:cNvPr id="26" name="object 26"/>
          <p:cNvSpPr/>
          <p:nvPr/>
        </p:nvSpPr>
        <p:spPr>
          <a:xfrm>
            <a:off x="284696" y="4245460"/>
            <a:ext cx="2099627" cy="0"/>
          </a:xfrm>
          <a:custGeom>
            <a:avLst/>
            <a:gdLst/>
            <a:ahLst/>
            <a:cxnLst/>
            <a:rect l="l" t="t" r="r" b="b"/>
            <a:pathLst>
              <a:path w="2100580">
                <a:moveTo>
                  <a:pt x="0" y="0"/>
                </a:moveTo>
                <a:lnTo>
                  <a:pt x="2100326" y="0"/>
                </a:lnTo>
              </a:path>
            </a:pathLst>
          </a:custGeom>
          <a:ln w="15240">
            <a:solidFill>
              <a:srgbClr val="353535"/>
            </a:solidFill>
          </a:ln>
        </p:spPr>
        <p:txBody>
          <a:bodyPr wrap="square" lIns="0" tIns="0" rIns="0" bIns="0" rtlCol="0"/>
          <a:lstStyle/>
          <a:p>
            <a:endParaRPr sz="3264"/>
          </a:p>
        </p:txBody>
      </p:sp>
      <p:sp>
        <p:nvSpPr>
          <p:cNvPr id="30" name="object 30"/>
          <p:cNvSpPr/>
          <p:nvPr/>
        </p:nvSpPr>
        <p:spPr>
          <a:xfrm>
            <a:off x="5920937" y="2758711"/>
            <a:ext cx="345918" cy="563624"/>
          </a:xfrm>
          <a:custGeom>
            <a:avLst/>
            <a:gdLst/>
            <a:ahLst/>
            <a:cxnLst/>
            <a:rect l="l" t="t" r="r" b="b"/>
            <a:pathLst>
              <a:path w="346075" h="563879">
                <a:moveTo>
                  <a:pt x="0" y="0"/>
                </a:moveTo>
                <a:lnTo>
                  <a:pt x="345948" y="0"/>
                </a:lnTo>
                <a:lnTo>
                  <a:pt x="345948" y="563880"/>
                </a:lnTo>
                <a:lnTo>
                  <a:pt x="216408" y="563880"/>
                </a:lnTo>
                <a:lnTo>
                  <a:pt x="216408" y="390398"/>
                </a:lnTo>
                <a:lnTo>
                  <a:pt x="129794" y="390398"/>
                </a:lnTo>
                <a:lnTo>
                  <a:pt x="129794" y="563880"/>
                </a:lnTo>
                <a:lnTo>
                  <a:pt x="0" y="563880"/>
                </a:lnTo>
                <a:lnTo>
                  <a:pt x="0" y="0"/>
                </a:lnTo>
              </a:path>
              <a:path w="346075" h="563879">
                <a:moveTo>
                  <a:pt x="86487" y="65024"/>
                </a:moveTo>
                <a:lnTo>
                  <a:pt x="86487" y="151892"/>
                </a:lnTo>
              </a:path>
              <a:path w="346075" h="563879">
                <a:moveTo>
                  <a:pt x="173100" y="65024"/>
                </a:moveTo>
                <a:lnTo>
                  <a:pt x="173100" y="151892"/>
                </a:lnTo>
              </a:path>
              <a:path w="346075" h="563879">
                <a:moveTo>
                  <a:pt x="259587" y="65024"/>
                </a:moveTo>
                <a:lnTo>
                  <a:pt x="259587" y="151892"/>
                </a:lnTo>
              </a:path>
              <a:path w="346075" h="563879">
                <a:moveTo>
                  <a:pt x="86487" y="195199"/>
                </a:moveTo>
                <a:lnTo>
                  <a:pt x="86487" y="282067"/>
                </a:lnTo>
              </a:path>
              <a:path w="346075" h="563879">
                <a:moveTo>
                  <a:pt x="173100" y="195199"/>
                </a:moveTo>
                <a:lnTo>
                  <a:pt x="173100" y="282067"/>
                </a:lnTo>
              </a:path>
              <a:path w="346075" h="563879">
                <a:moveTo>
                  <a:pt x="259587" y="195199"/>
                </a:moveTo>
                <a:lnTo>
                  <a:pt x="259587" y="282067"/>
                </a:lnTo>
              </a:path>
            </a:pathLst>
          </a:custGeom>
          <a:ln w="15240">
            <a:solidFill>
              <a:srgbClr val="353535"/>
            </a:solidFill>
          </a:ln>
        </p:spPr>
        <p:txBody>
          <a:bodyPr wrap="square" lIns="0" tIns="0" rIns="0" bIns="0" rtlCol="0"/>
          <a:lstStyle/>
          <a:p>
            <a:endParaRPr sz="3264"/>
          </a:p>
        </p:txBody>
      </p:sp>
      <p:sp>
        <p:nvSpPr>
          <p:cNvPr id="31" name="object 31"/>
          <p:cNvSpPr/>
          <p:nvPr/>
        </p:nvSpPr>
        <p:spPr>
          <a:xfrm>
            <a:off x="2728083" y="4245460"/>
            <a:ext cx="2099627" cy="0"/>
          </a:xfrm>
          <a:custGeom>
            <a:avLst/>
            <a:gdLst/>
            <a:ahLst/>
            <a:cxnLst/>
            <a:rect l="l" t="t" r="r" b="b"/>
            <a:pathLst>
              <a:path w="2100579">
                <a:moveTo>
                  <a:pt x="0" y="0"/>
                </a:moveTo>
                <a:lnTo>
                  <a:pt x="2100326" y="0"/>
                </a:lnTo>
              </a:path>
            </a:pathLst>
          </a:custGeom>
          <a:ln w="15240">
            <a:solidFill>
              <a:srgbClr val="353535"/>
            </a:solidFill>
          </a:ln>
        </p:spPr>
        <p:txBody>
          <a:bodyPr wrap="square" lIns="0" tIns="0" rIns="0" bIns="0" rtlCol="0"/>
          <a:lstStyle/>
          <a:p>
            <a:endParaRPr sz="3264"/>
          </a:p>
        </p:txBody>
      </p:sp>
      <p:sp>
        <p:nvSpPr>
          <p:cNvPr id="32" name="object 32"/>
          <p:cNvSpPr/>
          <p:nvPr/>
        </p:nvSpPr>
        <p:spPr>
          <a:xfrm>
            <a:off x="5171471" y="4246983"/>
            <a:ext cx="2099627" cy="0"/>
          </a:xfrm>
          <a:custGeom>
            <a:avLst/>
            <a:gdLst/>
            <a:ahLst/>
            <a:cxnLst/>
            <a:rect l="l" t="t" r="r" b="b"/>
            <a:pathLst>
              <a:path w="2100579">
                <a:moveTo>
                  <a:pt x="0" y="0"/>
                </a:moveTo>
                <a:lnTo>
                  <a:pt x="2100325" y="0"/>
                </a:lnTo>
              </a:path>
            </a:pathLst>
          </a:custGeom>
          <a:ln w="15240">
            <a:solidFill>
              <a:srgbClr val="353535"/>
            </a:solidFill>
          </a:ln>
        </p:spPr>
        <p:txBody>
          <a:bodyPr wrap="square" lIns="0" tIns="0" rIns="0" bIns="0" rtlCol="0"/>
          <a:lstStyle/>
          <a:p>
            <a:endParaRPr sz="3264"/>
          </a:p>
        </p:txBody>
      </p:sp>
      <p:sp>
        <p:nvSpPr>
          <p:cNvPr id="33" name="object 33"/>
          <p:cNvSpPr/>
          <p:nvPr/>
        </p:nvSpPr>
        <p:spPr>
          <a:xfrm>
            <a:off x="7736499" y="4242412"/>
            <a:ext cx="2099627" cy="0"/>
          </a:xfrm>
          <a:custGeom>
            <a:avLst/>
            <a:gdLst/>
            <a:ahLst/>
            <a:cxnLst/>
            <a:rect l="l" t="t" r="r" b="b"/>
            <a:pathLst>
              <a:path w="2100579">
                <a:moveTo>
                  <a:pt x="0" y="0"/>
                </a:moveTo>
                <a:lnTo>
                  <a:pt x="2100326" y="0"/>
                </a:lnTo>
              </a:path>
            </a:pathLst>
          </a:custGeom>
          <a:ln w="15240">
            <a:solidFill>
              <a:srgbClr val="353535"/>
            </a:solidFill>
          </a:ln>
        </p:spPr>
        <p:txBody>
          <a:bodyPr wrap="square" lIns="0" tIns="0" rIns="0" bIns="0" rtlCol="0"/>
          <a:lstStyle/>
          <a:p>
            <a:endParaRPr sz="3264"/>
          </a:p>
        </p:txBody>
      </p:sp>
      <p:sp>
        <p:nvSpPr>
          <p:cNvPr id="34" name="object 34"/>
          <p:cNvSpPr/>
          <p:nvPr/>
        </p:nvSpPr>
        <p:spPr>
          <a:xfrm>
            <a:off x="10058244" y="4242412"/>
            <a:ext cx="2099627" cy="0"/>
          </a:xfrm>
          <a:custGeom>
            <a:avLst/>
            <a:gdLst/>
            <a:ahLst/>
            <a:cxnLst/>
            <a:rect l="l" t="t" r="r" b="b"/>
            <a:pathLst>
              <a:path w="2100579">
                <a:moveTo>
                  <a:pt x="0" y="0"/>
                </a:moveTo>
                <a:lnTo>
                  <a:pt x="2100326" y="0"/>
                </a:lnTo>
              </a:path>
            </a:pathLst>
          </a:custGeom>
          <a:ln w="15240">
            <a:solidFill>
              <a:srgbClr val="353535"/>
            </a:solidFill>
          </a:ln>
        </p:spPr>
        <p:txBody>
          <a:bodyPr wrap="square" lIns="0" tIns="0" rIns="0" bIns="0" rtlCol="0"/>
          <a:lstStyle/>
          <a:p>
            <a:endParaRPr sz="3264"/>
          </a:p>
        </p:txBody>
      </p:sp>
      <p:sp>
        <p:nvSpPr>
          <p:cNvPr id="36" name="object 36"/>
          <p:cNvSpPr/>
          <p:nvPr/>
        </p:nvSpPr>
        <p:spPr>
          <a:xfrm>
            <a:off x="8472258" y="2801363"/>
            <a:ext cx="656926" cy="510309"/>
          </a:xfrm>
          <a:custGeom>
            <a:avLst/>
            <a:gdLst/>
            <a:ahLst/>
            <a:cxnLst/>
            <a:rect l="l" t="t" r="r" b="b"/>
            <a:pathLst>
              <a:path w="657225" h="510539">
                <a:moveTo>
                  <a:pt x="216407" y="510539"/>
                </a:moveTo>
                <a:lnTo>
                  <a:pt x="510539" y="510539"/>
                </a:lnTo>
                <a:lnTo>
                  <a:pt x="510539" y="0"/>
                </a:lnTo>
                <a:lnTo>
                  <a:pt x="216407" y="0"/>
                </a:lnTo>
                <a:lnTo>
                  <a:pt x="216407" y="510539"/>
                </a:lnTo>
                <a:close/>
              </a:path>
              <a:path w="657225" h="510539">
                <a:moveTo>
                  <a:pt x="163068" y="510539"/>
                </a:moveTo>
                <a:lnTo>
                  <a:pt x="0" y="510539"/>
                </a:lnTo>
                <a:lnTo>
                  <a:pt x="0" y="129539"/>
                </a:lnTo>
                <a:lnTo>
                  <a:pt x="163068" y="129539"/>
                </a:lnTo>
              </a:path>
              <a:path w="657225" h="510539">
                <a:moveTo>
                  <a:pt x="565403" y="510539"/>
                </a:moveTo>
                <a:lnTo>
                  <a:pt x="656844" y="510539"/>
                </a:lnTo>
                <a:lnTo>
                  <a:pt x="656844" y="265175"/>
                </a:lnTo>
                <a:lnTo>
                  <a:pt x="565403" y="265175"/>
                </a:lnTo>
              </a:path>
            </a:pathLst>
          </a:custGeom>
          <a:ln w="15240">
            <a:solidFill>
              <a:srgbClr val="353535"/>
            </a:solidFill>
          </a:ln>
        </p:spPr>
        <p:txBody>
          <a:bodyPr wrap="square" lIns="0" tIns="0" rIns="0" bIns="0" rtlCol="0"/>
          <a:lstStyle/>
          <a:p>
            <a:endParaRPr sz="3264"/>
          </a:p>
        </p:txBody>
      </p:sp>
      <p:sp>
        <p:nvSpPr>
          <p:cNvPr id="37" name="object 37"/>
          <p:cNvSpPr/>
          <p:nvPr/>
        </p:nvSpPr>
        <p:spPr>
          <a:xfrm>
            <a:off x="8793676" y="3209611"/>
            <a:ext cx="85305" cy="109678"/>
          </a:xfrm>
          <a:prstGeom prst="rect">
            <a:avLst/>
          </a:prstGeom>
          <a:blipFill>
            <a:blip r:embed="rId4" cstate="print"/>
            <a:stretch>
              <a:fillRect/>
            </a:stretch>
          </a:blipFill>
        </p:spPr>
        <p:txBody>
          <a:bodyPr wrap="square" lIns="0" tIns="0" rIns="0" bIns="0" rtlCol="0"/>
          <a:lstStyle/>
          <a:p>
            <a:endParaRPr sz="3264"/>
          </a:p>
        </p:txBody>
      </p:sp>
      <p:sp>
        <p:nvSpPr>
          <p:cNvPr id="38" name="object 38"/>
          <p:cNvSpPr/>
          <p:nvPr/>
        </p:nvSpPr>
        <p:spPr>
          <a:xfrm>
            <a:off x="8743407" y="2748048"/>
            <a:ext cx="83782" cy="53316"/>
          </a:xfrm>
          <a:custGeom>
            <a:avLst/>
            <a:gdLst/>
            <a:ahLst/>
            <a:cxnLst/>
            <a:rect l="l" t="t" r="r" b="b"/>
            <a:pathLst>
              <a:path w="83820" h="53339">
                <a:moveTo>
                  <a:pt x="0" y="53339"/>
                </a:moveTo>
                <a:lnTo>
                  <a:pt x="83820" y="53339"/>
                </a:lnTo>
                <a:lnTo>
                  <a:pt x="83820" y="0"/>
                </a:lnTo>
                <a:lnTo>
                  <a:pt x="0" y="0"/>
                </a:lnTo>
                <a:lnTo>
                  <a:pt x="0" y="53339"/>
                </a:lnTo>
                <a:close/>
              </a:path>
            </a:pathLst>
          </a:custGeom>
          <a:ln w="15240">
            <a:solidFill>
              <a:srgbClr val="353535"/>
            </a:solidFill>
          </a:ln>
        </p:spPr>
        <p:txBody>
          <a:bodyPr wrap="square" lIns="0" tIns="0" rIns="0" bIns="0" rtlCol="0"/>
          <a:lstStyle/>
          <a:p>
            <a:endParaRPr sz="3264"/>
          </a:p>
        </p:txBody>
      </p:sp>
      <p:sp>
        <p:nvSpPr>
          <p:cNvPr id="39" name="object 39"/>
          <p:cNvSpPr/>
          <p:nvPr/>
        </p:nvSpPr>
        <p:spPr>
          <a:xfrm>
            <a:off x="8906401" y="2847062"/>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40" name="object 40"/>
          <p:cNvSpPr/>
          <p:nvPr/>
        </p:nvSpPr>
        <p:spPr>
          <a:xfrm>
            <a:off x="8906401" y="2847062"/>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41" name="object 41"/>
          <p:cNvSpPr/>
          <p:nvPr/>
        </p:nvSpPr>
        <p:spPr>
          <a:xfrm>
            <a:off x="8906401" y="2917135"/>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42" name="object 42"/>
          <p:cNvSpPr/>
          <p:nvPr/>
        </p:nvSpPr>
        <p:spPr>
          <a:xfrm>
            <a:off x="8906401" y="2917135"/>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43" name="object 43"/>
          <p:cNvSpPr/>
          <p:nvPr/>
        </p:nvSpPr>
        <p:spPr>
          <a:xfrm>
            <a:off x="8906401" y="2984160"/>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44" name="object 44"/>
          <p:cNvSpPr/>
          <p:nvPr/>
        </p:nvSpPr>
        <p:spPr>
          <a:xfrm>
            <a:off x="8906401" y="2984160"/>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45" name="object 45"/>
          <p:cNvSpPr/>
          <p:nvPr/>
        </p:nvSpPr>
        <p:spPr>
          <a:xfrm>
            <a:off x="8906401" y="3054233"/>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46" name="object 46"/>
          <p:cNvSpPr/>
          <p:nvPr/>
        </p:nvSpPr>
        <p:spPr>
          <a:xfrm>
            <a:off x="8906401" y="3054233"/>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47" name="object 47"/>
          <p:cNvSpPr/>
          <p:nvPr/>
        </p:nvSpPr>
        <p:spPr>
          <a:xfrm>
            <a:off x="8906401" y="3118211"/>
            <a:ext cx="30467" cy="27927"/>
          </a:xfrm>
          <a:custGeom>
            <a:avLst/>
            <a:gdLst/>
            <a:ahLst/>
            <a:cxnLst/>
            <a:rect l="l" t="t" r="r" b="b"/>
            <a:pathLst>
              <a:path w="30479" h="27939">
                <a:moveTo>
                  <a:pt x="30479" y="0"/>
                </a:moveTo>
                <a:lnTo>
                  <a:pt x="0" y="0"/>
                </a:lnTo>
                <a:lnTo>
                  <a:pt x="0" y="27432"/>
                </a:lnTo>
                <a:lnTo>
                  <a:pt x="30479" y="27432"/>
                </a:lnTo>
                <a:lnTo>
                  <a:pt x="30479" y="0"/>
                </a:lnTo>
                <a:close/>
              </a:path>
            </a:pathLst>
          </a:custGeom>
          <a:solidFill>
            <a:srgbClr val="0078D6"/>
          </a:solidFill>
        </p:spPr>
        <p:txBody>
          <a:bodyPr wrap="square" lIns="0" tIns="0" rIns="0" bIns="0" rtlCol="0"/>
          <a:lstStyle/>
          <a:p>
            <a:endParaRPr sz="3264"/>
          </a:p>
        </p:txBody>
      </p:sp>
      <p:sp>
        <p:nvSpPr>
          <p:cNvPr id="48" name="object 48"/>
          <p:cNvSpPr/>
          <p:nvPr/>
        </p:nvSpPr>
        <p:spPr>
          <a:xfrm>
            <a:off x="8906401" y="3118211"/>
            <a:ext cx="30467" cy="27927"/>
          </a:xfrm>
          <a:custGeom>
            <a:avLst/>
            <a:gdLst/>
            <a:ahLst/>
            <a:cxnLst/>
            <a:rect l="l" t="t" r="r" b="b"/>
            <a:pathLst>
              <a:path w="30479" h="27939">
                <a:moveTo>
                  <a:pt x="0" y="27432"/>
                </a:moveTo>
                <a:lnTo>
                  <a:pt x="30479" y="27432"/>
                </a:lnTo>
                <a:lnTo>
                  <a:pt x="30479" y="0"/>
                </a:lnTo>
                <a:lnTo>
                  <a:pt x="0" y="0"/>
                </a:lnTo>
                <a:lnTo>
                  <a:pt x="0" y="27432"/>
                </a:lnTo>
                <a:close/>
              </a:path>
            </a:pathLst>
          </a:custGeom>
          <a:ln w="9143">
            <a:solidFill>
              <a:srgbClr val="353535"/>
            </a:solidFill>
          </a:ln>
        </p:spPr>
        <p:txBody>
          <a:bodyPr wrap="square" lIns="0" tIns="0" rIns="0" bIns="0" rtlCol="0"/>
          <a:lstStyle/>
          <a:p>
            <a:endParaRPr sz="3264"/>
          </a:p>
        </p:txBody>
      </p:sp>
      <p:sp>
        <p:nvSpPr>
          <p:cNvPr id="49" name="object 49"/>
          <p:cNvSpPr/>
          <p:nvPr/>
        </p:nvSpPr>
        <p:spPr>
          <a:xfrm>
            <a:off x="8737313" y="2847062"/>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50" name="object 50"/>
          <p:cNvSpPr/>
          <p:nvPr/>
        </p:nvSpPr>
        <p:spPr>
          <a:xfrm>
            <a:off x="8737313" y="2847062"/>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51" name="object 51"/>
          <p:cNvSpPr/>
          <p:nvPr/>
        </p:nvSpPr>
        <p:spPr>
          <a:xfrm>
            <a:off x="8737313" y="2917135"/>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52" name="object 52"/>
          <p:cNvSpPr/>
          <p:nvPr/>
        </p:nvSpPr>
        <p:spPr>
          <a:xfrm>
            <a:off x="8737313" y="2917135"/>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53" name="object 53"/>
          <p:cNvSpPr/>
          <p:nvPr/>
        </p:nvSpPr>
        <p:spPr>
          <a:xfrm>
            <a:off x="8737313" y="2984160"/>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54" name="object 54"/>
          <p:cNvSpPr/>
          <p:nvPr/>
        </p:nvSpPr>
        <p:spPr>
          <a:xfrm>
            <a:off x="8737313" y="2984160"/>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55" name="object 55"/>
          <p:cNvSpPr/>
          <p:nvPr/>
        </p:nvSpPr>
        <p:spPr>
          <a:xfrm>
            <a:off x="8737313" y="3054233"/>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56" name="object 56"/>
          <p:cNvSpPr/>
          <p:nvPr/>
        </p:nvSpPr>
        <p:spPr>
          <a:xfrm>
            <a:off x="8737313" y="3054233"/>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57" name="object 57"/>
          <p:cNvSpPr/>
          <p:nvPr/>
        </p:nvSpPr>
        <p:spPr>
          <a:xfrm>
            <a:off x="8737313" y="3118211"/>
            <a:ext cx="30467" cy="27927"/>
          </a:xfrm>
          <a:custGeom>
            <a:avLst/>
            <a:gdLst/>
            <a:ahLst/>
            <a:cxnLst/>
            <a:rect l="l" t="t" r="r" b="b"/>
            <a:pathLst>
              <a:path w="30479" h="27939">
                <a:moveTo>
                  <a:pt x="30479" y="0"/>
                </a:moveTo>
                <a:lnTo>
                  <a:pt x="0" y="0"/>
                </a:lnTo>
                <a:lnTo>
                  <a:pt x="0" y="27432"/>
                </a:lnTo>
                <a:lnTo>
                  <a:pt x="30479" y="27432"/>
                </a:lnTo>
                <a:lnTo>
                  <a:pt x="30479" y="0"/>
                </a:lnTo>
                <a:close/>
              </a:path>
            </a:pathLst>
          </a:custGeom>
          <a:solidFill>
            <a:srgbClr val="0078D6"/>
          </a:solidFill>
        </p:spPr>
        <p:txBody>
          <a:bodyPr wrap="square" lIns="0" tIns="0" rIns="0" bIns="0" rtlCol="0"/>
          <a:lstStyle/>
          <a:p>
            <a:endParaRPr sz="3264"/>
          </a:p>
        </p:txBody>
      </p:sp>
      <p:sp>
        <p:nvSpPr>
          <p:cNvPr id="58" name="object 58"/>
          <p:cNvSpPr/>
          <p:nvPr/>
        </p:nvSpPr>
        <p:spPr>
          <a:xfrm>
            <a:off x="8737313" y="3118211"/>
            <a:ext cx="30467" cy="27927"/>
          </a:xfrm>
          <a:custGeom>
            <a:avLst/>
            <a:gdLst/>
            <a:ahLst/>
            <a:cxnLst/>
            <a:rect l="l" t="t" r="r" b="b"/>
            <a:pathLst>
              <a:path w="30479" h="27939">
                <a:moveTo>
                  <a:pt x="0" y="27432"/>
                </a:moveTo>
                <a:lnTo>
                  <a:pt x="30479" y="27432"/>
                </a:lnTo>
                <a:lnTo>
                  <a:pt x="30479" y="0"/>
                </a:lnTo>
                <a:lnTo>
                  <a:pt x="0" y="0"/>
                </a:lnTo>
                <a:lnTo>
                  <a:pt x="0" y="27432"/>
                </a:lnTo>
                <a:close/>
              </a:path>
            </a:pathLst>
          </a:custGeom>
          <a:ln w="9143">
            <a:solidFill>
              <a:srgbClr val="353535"/>
            </a:solidFill>
          </a:ln>
        </p:spPr>
        <p:txBody>
          <a:bodyPr wrap="square" lIns="0" tIns="0" rIns="0" bIns="0" rtlCol="0"/>
          <a:lstStyle/>
          <a:p>
            <a:endParaRPr sz="3264"/>
          </a:p>
        </p:txBody>
      </p:sp>
      <p:sp>
        <p:nvSpPr>
          <p:cNvPr id="59" name="object 59"/>
          <p:cNvSpPr/>
          <p:nvPr/>
        </p:nvSpPr>
        <p:spPr>
          <a:xfrm>
            <a:off x="8819572" y="2847062"/>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60" name="object 60"/>
          <p:cNvSpPr/>
          <p:nvPr/>
        </p:nvSpPr>
        <p:spPr>
          <a:xfrm>
            <a:off x="8819572" y="2847062"/>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61" name="object 61"/>
          <p:cNvSpPr/>
          <p:nvPr/>
        </p:nvSpPr>
        <p:spPr>
          <a:xfrm>
            <a:off x="8819572" y="2917135"/>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62" name="object 62"/>
          <p:cNvSpPr/>
          <p:nvPr/>
        </p:nvSpPr>
        <p:spPr>
          <a:xfrm>
            <a:off x="8819572" y="2917135"/>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63" name="object 63"/>
          <p:cNvSpPr/>
          <p:nvPr/>
        </p:nvSpPr>
        <p:spPr>
          <a:xfrm>
            <a:off x="8819572" y="2984160"/>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64" name="object 64"/>
          <p:cNvSpPr/>
          <p:nvPr/>
        </p:nvSpPr>
        <p:spPr>
          <a:xfrm>
            <a:off x="8819572" y="2984160"/>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65" name="object 65"/>
          <p:cNvSpPr/>
          <p:nvPr/>
        </p:nvSpPr>
        <p:spPr>
          <a:xfrm>
            <a:off x="8819572" y="3054233"/>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66" name="object 66"/>
          <p:cNvSpPr/>
          <p:nvPr/>
        </p:nvSpPr>
        <p:spPr>
          <a:xfrm>
            <a:off x="8819572" y="3054233"/>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67" name="object 67"/>
          <p:cNvSpPr/>
          <p:nvPr/>
        </p:nvSpPr>
        <p:spPr>
          <a:xfrm>
            <a:off x="8819572" y="3118211"/>
            <a:ext cx="30467" cy="27927"/>
          </a:xfrm>
          <a:custGeom>
            <a:avLst/>
            <a:gdLst/>
            <a:ahLst/>
            <a:cxnLst/>
            <a:rect l="l" t="t" r="r" b="b"/>
            <a:pathLst>
              <a:path w="30479" h="27939">
                <a:moveTo>
                  <a:pt x="30479" y="0"/>
                </a:moveTo>
                <a:lnTo>
                  <a:pt x="0" y="0"/>
                </a:lnTo>
                <a:lnTo>
                  <a:pt x="0" y="27432"/>
                </a:lnTo>
                <a:lnTo>
                  <a:pt x="30479" y="27432"/>
                </a:lnTo>
                <a:lnTo>
                  <a:pt x="30479" y="0"/>
                </a:lnTo>
                <a:close/>
              </a:path>
            </a:pathLst>
          </a:custGeom>
          <a:solidFill>
            <a:srgbClr val="0078D6"/>
          </a:solidFill>
        </p:spPr>
        <p:txBody>
          <a:bodyPr wrap="square" lIns="0" tIns="0" rIns="0" bIns="0" rtlCol="0"/>
          <a:lstStyle/>
          <a:p>
            <a:endParaRPr sz="3264"/>
          </a:p>
        </p:txBody>
      </p:sp>
      <p:sp>
        <p:nvSpPr>
          <p:cNvPr id="68" name="object 68"/>
          <p:cNvSpPr/>
          <p:nvPr/>
        </p:nvSpPr>
        <p:spPr>
          <a:xfrm>
            <a:off x="8819572" y="3118211"/>
            <a:ext cx="30467" cy="27927"/>
          </a:xfrm>
          <a:custGeom>
            <a:avLst/>
            <a:gdLst/>
            <a:ahLst/>
            <a:cxnLst/>
            <a:rect l="l" t="t" r="r" b="b"/>
            <a:pathLst>
              <a:path w="30479" h="27939">
                <a:moveTo>
                  <a:pt x="0" y="27432"/>
                </a:moveTo>
                <a:lnTo>
                  <a:pt x="30479" y="27432"/>
                </a:lnTo>
                <a:lnTo>
                  <a:pt x="30479" y="0"/>
                </a:lnTo>
                <a:lnTo>
                  <a:pt x="0" y="0"/>
                </a:lnTo>
                <a:lnTo>
                  <a:pt x="0" y="27432"/>
                </a:lnTo>
                <a:close/>
              </a:path>
            </a:pathLst>
          </a:custGeom>
          <a:ln w="9143">
            <a:solidFill>
              <a:srgbClr val="353535"/>
            </a:solidFill>
          </a:ln>
        </p:spPr>
        <p:txBody>
          <a:bodyPr wrap="square" lIns="0" tIns="0" rIns="0" bIns="0" rtlCol="0"/>
          <a:lstStyle/>
          <a:p>
            <a:endParaRPr sz="3264"/>
          </a:p>
        </p:txBody>
      </p:sp>
      <p:sp>
        <p:nvSpPr>
          <p:cNvPr id="69" name="object 69"/>
          <p:cNvSpPr/>
          <p:nvPr/>
        </p:nvSpPr>
        <p:spPr>
          <a:xfrm>
            <a:off x="8524050" y="2984160"/>
            <a:ext cx="29196" cy="26022"/>
          </a:xfrm>
          <a:custGeom>
            <a:avLst/>
            <a:gdLst/>
            <a:ahLst/>
            <a:cxnLst/>
            <a:rect l="l" t="t" r="r" b="b"/>
            <a:pathLst>
              <a:path w="29209" h="26035">
                <a:moveTo>
                  <a:pt x="28955" y="0"/>
                </a:moveTo>
                <a:lnTo>
                  <a:pt x="0" y="0"/>
                </a:lnTo>
                <a:lnTo>
                  <a:pt x="0" y="25908"/>
                </a:lnTo>
                <a:lnTo>
                  <a:pt x="28955" y="25908"/>
                </a:lnTo>
                <a:lnTo>
                  <a:pt x="28955" y="0"/>
                </a:lnTo>
                <a:close/>
              </a:path>
            </a:pathLst>
          </a:custGeom>
          <a:solidFill>
            <a:srgbClr val="0078D6"/>
          </a:solidFill>
        </p:spPr>
        <p:txBody>
          <a:bodyPr wrap="square" lIns="0" tIns="0" rIns="0" bIns="0" rtlCol="0"/>
          <a:lstStyle/>
          <a:p>
            <a:endParaRPr sz="3264"/>
          </a:p>
        </p:txBody>
      </p:sp>
      <p:sp>
        <p:nvSpPr>
          <p:cNvPr id="70" name="object 70"/>
          <p:cNvSpPr/>
          <p:nvPr/>
        </p:nvSpPr>
        <p:spPr>
          <a:xfrm>
            <a:off x="8524050" y="2984160"/>
            <a:ext cx="29196" cy="26022"/>
          </a:xfrm>
          <a:custGeom>
            <a:avLst/>
            <a:gdLst/>
            <a:ahLst/>
            <a:cxnLst/>
            <a:rect l="l" t="t" r="r" b="b"/>
            <a:pathLst>
              <a:path w="29209" h="26035">
                <a:moveTo>
                  <a:pt x="0" y="25908"/>
                </a:moveTo>
                <a:lnTo>
                  <a:pt x="28955" y="25908"/>
                </a:lnTo>
                <a:lnTo>
                  <a:pt x="28955" y="0"/>
                </a:lnTo>
                <a:lnTo>
                  <a:pt x="0" y="0"/>
                </a:lnTo>
                <a:lnTo>
                  <a:pt x="0" y="25908"/>
                </a:lnTo>
                <a:close/>
              </a:path>
            </a:pathLst>
          </a:custGeom>
          <a:ln w="9143">
            <a:solidFill>
              <a:srgbClr val="353535"/>
            </a:solidFill>
          </a:ln>
        </p:spPr>
        <p:txBody>
          <a:bodyPr wrap="square" lIns="0" tIns="0" rIns="0" bIns="0" rtlCol="0"/>
          <a:lstStyle/>
          <a:p>
            <a:endParaRPr sz="3264"/>
          </a:p>
        </p:txBody>
      </p:sp>
      <p:sp>
        <p:nvSpPr>
          <p:cNvPr id="71" name="object 71"/>
          <p:cNvSpPr/>
          <p:nvPr/>
        </p:nvSpPr>
        <p:spPr>
          <a:xfrm>
            <a:off x="8524050" y="3054233"/>
            <a:ext cx="29196" cy="26022"/>
          </a:xfrm>
          <a:custGeom>
            <a:avLst/>
            <a:gdLst/>
            <a:ahLst/>
            <a:cxnLst/>
            <a:rect l="l" t="t" r="r" b="b"/>
            <a:pathLst>
              <a:path w="29209" h="26035">
                <a:moveTo>
                  <a:pt x="28955" y="0"/>
                </a:moveTo>
                <a:lnTo>
                  <a:pt x="0" y="0"/>
                </a:lnTo>
                <a:lnTo>
                  <a:pt x="0" y="25908"/>
                </a:lnTo>
                <a:lnTo>
                  <a:pt x="28955" y="25908"/>
                </a:lnTo>
                <a:lnTo>
                  <a:pt x="28955" y="0"/>
                </a:lnTo>
                <a:close/>
              </a:path>
            </a:pathLst>
          </a:custGeom>
          <a:solidFill>
            <a:srgbClr val="0078D6"/>
          </a:solidFill>
        </p:spPr>
        <p:txBody>
          <a:bodyPr wrap="square" lIns="0" tIns="0" rIns="0" bIns="0" rtlCol="0"/>
          <a:lstStyle/>
          <a:p>
            <a:endParaRPr sz="3264"/>
          </a:p>
        </p:txBody>
      </p:sp>
      <p:sp>
        <p:nvSpPr>
          <p:cNvPr id="72" name="object 72"/>
          <p:cNvSpPr/>
          <p:nvPr/>
        </p:nvSpPr>
        <p:spPr>
          <a:xfrm>
            <a:off x="8524050" y="3054233"/>
            <a:ext cx="29196" cy="26022"/>
          </a:xfrm>
          <a:custGeom>
            <a:avLst/>
            <a:gdLst/>
            <a:ahLst/>
            <a:cxnLst/>
            <a:rect l="l" t="t" r="r" b="b"/>
            <a:pathLst>
              <a:path w="29209" h="26035">
                <a:moveTo>
                  <a:pt x="0" y="25908"/>
                </a:moveTo>
                <a:lnTo>
                  <a:pt x="28955" y="25908"/>
                </a:lnTo>
                <a:lnTo>
                  <a:pt x="28955" y="0"/>
                </a:lnTo>
                <a:lnTo>
                  <a:pt x="0" y="0"/>
                </a:lnTo>
                <a:lnTo>
                  <a:pt x="0" y="25908"/>
                </a:lnTo>
                <a:close/>
              </a:path>
            </a:pathLst>
          </a:custGeom>
          <a:ln w="9143">
            <a:solidFill>
              <a:srgbClr val="353535"/>
            </a:solidFill>
          </a:ln>
        </p:spPr>
        <p:txBody>
          <a:bodyPr wrap="square" lIns="0" tIns="0" rIns="0" bIns="0" rtlCol="0"/>
          <a:lstStyle/>
          <a:p>
            <a:endParaRPr sz="3264"/>
          </a:p>
        </p:txBody>
      </p:sp>
      <p:sp>
        <p:nvSpPr>
          <p:cNvPr id="73" name="object 73"/>
          <p:cNvSpPr/>
          <p:nvPr/>
        </p:nvSpPr>
        <p:spPr>
          <a:xfrm>
            <a:off x="8524050" y="3118211"/>
            <a:ext cx="29196" cy="27927"/>
          </a:xfrm>
          <a:custGeom>
            <a:avLst/>
            <a:gdLst/>
            <a:ahLst/>
            <a:cxnLst/>
            <a:rect l="l" t="t" r="r" b="b"/>
            <a:pathLst>
              <a:path w="29209" h="27939">
                <a:moveTo>
                  <a:pt x="28955" y="0"/>
                </a:moveTo>
                <a:lnTo>
                  <a:pt x="0" y="0"/>
                </a:lnTo>
                <a:lnTo>
                  <a:pt x="0" y="27432"/>
                </a:lnTo>
                <a:lnTo>
                  <a:pt x="28955" y="27432"/>
                </a:lnTo>
                <a:lnTo>
                  <a:pt x="28955" y="0"/>
                </a:lnTo>
                <a:close/>
              </a:path>
            </a:pathLst>
          </a:custGeom>
          <a:solidFill>
            <a:srgbClr val="0078D6"/>
          </a:solidFill>
        </p:spPr>
        <p:txBody>
          <a:bodyPr wrap="square" lIns="0" tIns="0" rIns="0" bIns="0" rtlCol="0"/>
          <a:lstStyle/>
          <a:p>
            <a:endParaRPr sz="3264"/>
          </a:p>
        </p:txBody>
      </p:sp>
      <p:sp>
        <p:nvSpPr>
          <p:cNvPr id="74" name="object 74"/>
          <p:cNvSpPr/>
          <p:nvPr/>
        </p:nvSpPr>
        <p:spPr>
          <a:xfrm>
            <a:off x="8524050" y="3118211"/>
            <a:ext cx="29196" cy="27927"/>
          </a:xfrm>
          <a:custGeom>
            <a:avLst/>
            <a:gdLst/>
            <a:ahLst/>
            <a:cxnLst/>
            <a:rect l="l" t="t" r="r" b="b"/>
            <a:pathLst>
              <a:path w="29209" h="27939">
                <a:moveTo>
                  <a:pt x="0" y="27432"/>
                </a:moveTo>
                <a:lnTo>
                  <a:pt x="28955" y="27432"/>
                </a:lnTo>
                <a:lnTo>
                  <a:pt x="28955" y="0"/>
                </a:lnTo>
                <a:lnTo>
                  <a:pt x="0" y="0"/>
                </a:lnTo>
                <a:lnTo>
                  <a:pt x="0" y="27432"/>
                </a:lnTo>
                <a:close/>
              </a:path>
            </a:pathLst>
          </a:custGeom>
          <a:ln w="9144">
            <a:solidFill>
              <a:srgbClr val="353535"/>
            </a:solidFill>
          </a:ln>
        </p:spPr>
        <p:txBody>
          <a:bodyPr wrap="square" lIns="0" tIns="0" rIns="0" bIns="0" rtlCol="0"/>
          <a:lstStyle/>
          <a:p>
            <a:endParaRPr sz="3264"/>
          </a:p>
        </p:txBody>
      </p:sp>
      <p:sp>
        <p:nvSpPr>
          <p:cNvPr id="75" name="object 75"/>
          <p:cNvSpPr/>
          <p:nvPr/>
        </p:nvSpPr>
        <p:spPr>
          <a:xfrm>
            <a:off x="8604785" y="2984160"/>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76" name="object 76"/>
          <p:cNvSpPr/>
          <p:nvPr/>
        </p:nvSpPr>
        <p:spPr>
          <a:xfrm>
            <a:off x="8604785" y="2984160"/>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77" name="object 77"/>
          <p:cNvSpPr/>
          <p:nvPr/>
        </p:nvSpPr>
        <p:spPr>
          <a:xfrm>
            <a:off x="8604785" y="3054233"/>
            <a:ext cx="30467" cy="26022"/>
          </a:xfrm>
          <a:custGeom>
            <a:avLst/>
            <a:gdLst/>
            <a:ahLst/>
            <a:cxnLst/>
            <a:rect l="l" t="t" r="r" b="b"/>
            <a:pathLst>
              <a:path w="30479" h="26035">
                <a:moveTo>
                  <a:pt x="30479" y="0"/>
                </a:moveTo>
                <a:lnTo>
                  <a:pt x="0" y="0"/>
                </a:lnTo>
                <a:lnTo>
                  <a:pt x="0" y="25908"/>
                </a:lnTo>
                <a:lnTo>
                  <a:pt x="30479" y="25908"/>
                </a:lnTo>
                <a:lnTo>
                  <a:pt x="30479" y="0"/>
                </a:lnTo>
                <a:close/>
              </a:path>
            </a:pathLst>
          </a:custGeom>
          <a:solidFill>
            <a:srgbClr val="0078D6"/>
          </a:solidFill>
        </p:spPr>
        <p:txBody>
          <a:bodyPr wrap="square" lIns="0" tIns="0" rIns="0" bIns="0" rtlCol="0"/>
          <a:lstStyle/>
          <a:p>
            <a:endParaRPr sz="3264"/>
          </a:p>
        </p:txBody>
      </p:sp>
      <p:sp>
        <p:nvSpPr>
          <p:cNvPr id="78" name="object 78"/>
          <p:cNvSpPr/>
          <p:nvPr/>
        </p:nvSpPr>
        <p:spPr>
          <a:xfrm>
            <a:off x="8604785" y="3054233"/>
            <a:ext cx="30467" cy="26022"/>
          </a:xfrm>
          <a:custGeom>
            <a:avLst/>
            <a:gdLst/>
            <a:ahLst/>
            <a:cxnLst/>
            <a:rect l="l" t="t" r="r" b="b"/>
            <a:pathLst>
              <a:path w="30479" h="26035">
                <a:moveTo>
                  <a:pt x="0" y="25908"/>
                </a:moveTo>
                <a:lnTo>
                  <a:pt x="30479" y="25908"/>
                </a:lnTo>
                <a:lnTo>
                  <a:pt x="30479" y="0"/>
                </a:lnTo>
                <a:lnTo>
                  <a:pt x="0" y="0"/>
                </a:lnTo>
                <a:lnTo>
                  <a:pt x="0" y="25908"/>
                </a:lnTo>
                <a:close/>
              </a:path>
            </a:pathLst>
          </a:custGeom>
          <a:ln w="9144">
            <a:solidFill>
              <a:srgbClr val="353535"/>
            </a:solidFill>
          </a:ln>
        </p:spPr>
        <p:txBody>
          <a:bodyPr wrap="square" lIns="0" tIns="0" rIns="0" bIns="0" rtlCol="0"/>
          <a:lstStyle/>
          <a:p>
            <a:endParaRPr sz="3264"/>
          </a:p>
        </p:txBody>
      </p:sp>
      <p:sp>
        <p:nvSpPr>
          <p:cNvPr id="79" name="object 79"/>
          <p:cNvSpPr/>
          <p:nvPr/>
        </p:nvSpPr>
        <p:spPr>
          <a:xfrm>
            <a:off x="8604785" y="3118211"/>
            <a:ext cx="30467" cy="27927"/>
          </a:xfrm>
          <a:custGeom>
            <a:avLst/>
            <a:gdLst/>
            <a:ahLst/>
            <a:cxnLst/>
            <a:rect l="l" t="t" r="r" b="b"/>
            <a:pathLst>
              <a:path w="30479" h="27939">
                <a:moveTo>
                  <a:pt x="30479" y="0"/>
                </a:moveTo>
                <a:lnTo>
                  <a:pt x="0" y="0"/>
                </a:lnTo>
                <a:lnTo>
                  <a:pt x="0" y="27432"/>
                </a:lnTo>
                <a:lnTo>
                  <a:pt x="30479" y="27432"/>
                </a:lnTo>
                <a:lnTo>
                  <a:pt x="30479" y="0"/>
                </a:lnTo>
                <a:close/>
              </a:path>
            </a:pathLst>
          </a:custGeom>
          <a:solidFill>
            <a:srgbClr val="0078D6"/>
          </a:solidFill>
        </p:spPr>
        <p:txBody>
          <a:bodyPr wrap="square" lIns="0" tIns="0" rIns="0" bIns="0" rtlCol="0"/>
          <a:lstStyle/>
          <a:p>
            <a:endParaRPr sz="3264"/>
          </a:p>
        </p:txBody>
      </p:sp>
      <p:sp>
        <p:nvSpPr>
          <p:cNvPr id="80" name="object 80"/>
          <p:cNvSpPr/>
          <p:nvPr/>
        </p:nvSpPr>
        <p:spPr>
          <a:xfrm>
            <a:off x="8604785" y="3118211"/>
            <a:ext cx="30467" cy="27927"/>
          </a:xfrm>
          <a:custGeom>
            <a:avLst/>
            <a:gdLst/>
            <a:ahLst/>
            <a:cxnLst/>
            <a:rect l="l" t="t" r="r" b="b"/>
            <a:pathLst>
              <a:path w="30479" h="27939">
                <a:moveTo>
                  <a:pt x="0" y="27432"/>
                </a:moveTo>
                <a:lnTo>
                  <a:pt x="30479" y="27432"/>
                </a:lnTo>
                <a:lnTo>
                  <a:pt x="30479" y="0"/>
                </a:lnTo>
                <a:lnTo>
                  <a:pt x="0" y="0"/>
                </a:lnTo>
                <a:lnTo>
                  <a:pt x="0" y="27432"/>
                </a:lnTo>
                <a:close/>
              </a:path>
            </a:pathLst>
          </a:custGeom>
          <a:ln w="9143">
            <a:solidFill>
              <a:srgbClr val="353535"/>
            </a:solidFill>
          </a:ln>
        </p:spPr>
        <p:txBody>
          <a:bodyPr wrap="square" lIns="0" tIns="0" rIns="0" bIns="0" rtlCol="0"/>
          <a:lstStyle/>
          <a:p>
            <a:endParaRPr sz="3264"/>
          </a:p>
        </p:txBody>
      </p:sp>
      <p:sp>
        <p:nvSpPr>
          <p:cNvPr id="81" name="object 81"/>
          <p:cNvSpPr/>
          <p:nvPr/>
        </p:nvSpPr>
        <p:spPr>
          <a:xfrm>
            <a:off x="8524050" y="3188283"/>
            <a:ext cx="29196" cy="27927"/>
          </a:xfrm>
          <a:custGeom>
            <a:avLst/>
            <a:gdLst/>
            <a:ahLst/>
            <a:cxnLst/>
            <a:rect l="l" t="t" r="r" b="b"/>
            <a:pathLst>
              <a:path w="29209" h="27939">
                <a:moveTo>
                  <a:pt x="28955" y="0"/>
                </a:moveTo>
                <a:lnTo>
                  <a:pt x="0" y="0"/>
                </a:lnTo>
                <a:lnTo>
                  <a:pt x="0" y="27432"/>
                </a:lnTo>
                <a:lnTo>
                  <a:pt x="28955" y="27432"/>
                </a:lnTo>
                <a:lnTo>
                  <a:pt x="28955" y="0"/>
                </a:lnTo>
                <a:close/>
              </a:path>
            </a:pathLst>
          </a:custGeom>
          <a:solidFill>
            <a:srgbClr val="0078D6"/>
          </a:solidFill>
        </p:spPr>
        <p:txBody>
          <a:bodyPr wrap="square" lIns="0" tIns="0" rIns="0" bIns="0" rtlCol="0"/>
          <a:lstStyle/>
          <a:p>
            <a:endParaRPr sz="3264"/>
          </a:p>
        </p:txBody>
      </p:sp>
      <p:sp>
        <p:nvSpPr>
          <p:cNvPr id="82" name="object 82"/>
          <p:cNvSpPr/>
          <p:nvPr/>
        </p:nvSpPr>
        <p:spPr>
          <a:xfrm>
            <a:off x="8524050" y="3188283"/>
            <a:ext cx="29196" cy="27927"/>
          </a:xfrm>
          <a:custGeom>
            <a:avLst/>
            <a:gdLst/>
            <a:ahLst/>
            <a:cxnLst/>
            <a:rect l="l" t="t" r="r" b="b"/>
            <a:pathLst>
              <a:path w="29209" h="27939">
                <a:moveTo>
                  <a:pt x="0" y="27432"/>
                </a:moveTo>
                <a:lnTo>
                  <a:pt x="28955" y="27432"/>
                </a:lnTo>
                <a:lnTo>
                  <a:pt x="28955" y="0"/>
                </a:lnTo>
                <a:lnTo>
                  <a:pt x="0" y="0"/>
                </a:lnTo>
                <a:lnTo>
                  <a:pt x="0" y="27432"/>
                </a:lnTo>
                <a:close/>
              </a:path>
            </a:pathLst>
          </a:custGeom>
          <a:ln w="9144">
            <a:solidFill>
              <a:srgbClr val="353535"/>
            </a:solidFill>
          </a:ln>
        </p:spPr>
        <p:txBody>
          <a:bodyPr wrap="square" lIns="0" tIns="0" rIns="0" bIns="0" rtlCol="0"/>
          <a:lstStyle/>
          <a:p>
            <a:endParaRPr sz="3264"/>
          </a:p>
        </p:txBody>
      </p:sp>
      <p:sp>
        <p:nvSpPr>
          <p:cNvPr id="83" name="object 83"/>
          <p:cNvSpPr/>
          <p:nvPr/>
        </p:nvSpPr>
        <p:spPr>
          <a:xfrm>
            <a:off x="8604785" y="3188283"/>
            <a:ext cx="30467" cy="27927"/>
          </a:xfrm>
          <a:custGeom>
            <a:avLst/>
            <a:gdLst/>
            <a:ahLst/>
            <a:cxnLst/>
            <a:rect l="l" t="t" r="r" b="b"/>
            <a:pathLst>
              <a:path w="30479" h="27939">
                <a:moveTo>
                  <a:pt x="30479" y="0"/>
                </a:moveTo>
                <a:lnTo>
                  <a:pt x="0" y="0"/>
                </a:lnTo>
                <a:lnTo>
                  <a:pt x="0" y="27432"/>
                </a:lnTo>
                <a:lnTo>
                  <a:pt x="30479" y="27432"/>
                </a:lnTo>
                <a:lnTo>
                  <a:pt x="30479" y="0"/>
                </a:lnTo>
                <a:close/>
              </a:path>
            </a:pathLst>
          </a:custGeom>
          <a:solidFill>
            <a:srgbClr val="0078D6"/>
          </a:solidFill>
        </p:spPr>
        <p:txBody>
          <a:bodyPr wrap="square" lIns="0" tIns="0" rIns="0" bIns="0" rtlCol="0"/>
          <a:lstStyle/>
          <a:p>
            <a:endParaRPr sz="3264"/>
          </a:p>
        </p:txBody>
      </p:sp>
      <p:sp>
        <p:nvSpPr>
          <p:cNvPr id="84" name="object 84"/>
          <p:cNvSpPr/>
          <p:nvPr/>
        </p:nvSpPr>
        <p:spPr>
          <a:xfrm>
            <a:off x="8604785" y="3188283"/>
            <a:ext cx="30467" cy="27927"/>
          </a:xfrm>
          <a:custGeom>
            <a:avLst/>
            <a:gdLst/>
            <a:ahLst/>
            <a:cxnLst/>
            <a:rect l="l" t="t" r="r" b="b"/>
            <a:pathLst>
              <a:path w="30479" h="27939">
                <a:moveTo>
                  <a:pt x="0" y="27432"/>
                </a:moveTo>
                <a:lnTo>
                  <a:pt x="30479" y="27432"/>
                </a:lnTo>
                <a:lnTo>
                  <a:pt x="30479" y="0"/>
                </a:lnTo>
                <a:lnTo>
                  <a:pt x="0" y="0"/>
                </a:lnTo>
                <a:lnTo>
                  <a:pt x="0" y="27432"/>
                </a:lnTo>
                <a:close/>
              </a:path>
            </a:pathLst>
          </a:custGeom>
          <a:ln w="9143">
            <a:solidFill>
              <a:srgbClr val="353535"/>
            </a:solidFill>
          </a:ln>
        </p:spPr>
        <p:txBody>
          <a:bodyPr wrap="square" lIns="0" tIns="0" rIns="0" bIns="0" rtlCol="0"/>
          <a:lstStyle/>
          <a:p>
            <a:endParaRPr sz="3264"/>
          </a:p>
        </p:txBody>
      </p:sp>
      <p:sp>
        <p:nvSpPr>
          <p:cNvPr id="89" name="object 89"/>
          <p:cNvSpPr/>
          <p:nvPr/>
        </p:nvSpPr>
        <p:spPr>
          <a:xfrm>
            <a:off x="10941762" y="2883622"/>
            <a:ext cx="452802" cy="253758"/>
          </a:xfrm>
          <a:prstGeom prst="rect">
            <a:avLst/>
          </a:prstGeom>
          <a:blipFill>
            <a:blip r:embed="rId5" cstate="print"/>
            <a:stretch>
              <a:fillRect/>
            </a:stretch>
          </a:blipFill>
        </p:spPr>
        <p:txBody>
          <a:bodyPr wrap="square" lIns="0" tIns="0" rIns="0" bIns="0" rtlCol="0"/>
          <a:lstStyle/>
          <a:p>
            <a:endParaRPr sz="3264"/>
          </a:p>
        </p:txBody>
      </p:sp>
      <p:sp>
        <p:nvSpPr>
          <p:cNvPr id="103" name="TextBox 102">
            <a:extLst>
              <a:ext uri="{FF2B5EF4-FFF2-40B4-BE49-F238E27FC236}">
                <a16:creationId xmlns:a16="http://schemas.microsoft.com/office/drawing/2014/main" id="{F52E0E46-4B90-41BE-9338-25B2B3F907F4}"/>
              </a:ext>
            </a:extLst>
          </p:cNvPr>
          <p:cNvSpPr txBox="1"/>
          <p:nvPr/>
        </p:nvSpPr>
        <p:spPr>
          <a:xfrm>
            <a:off x="2531623" y="2182111"/>
            <a:ext cx="2560371" cy="499107"/>
          </a:xfrm>
          <a:prstGeom prst="rect">
            <a:avLst/>
          </a:prstGeom>
          <a:noFill/>
        </p:spPr>
        <p:txBody>
          <a:bodyPr wrap="square" lIns="186521" tIns="149217" rIns="186521" bIns="149217" rtlCol="0">
            <a:spAutoFit/>
          </a:bodyPr>
          <a:lstStyle/>
          <a:p>
            <a:pPr>
              <a:lnSpc>
                <a:spcPct val="90000"/>
              </a:lnSpc>
              <a:spcAft>
                <a:spcPts val="612"/>
              </a:spcAft>
            </a:pPr>
            <a:r>
              <a:rPr lang="en-GB" sz="1428" b="1" dirty="0">
                <a:gradFill>
                  <a:gsLst>
                    <a:gs pos="2917">
                      <a:schemeClr val="tx1"/>
                    </a:gs>
                    <a:gs pos="30000">
                      <a:schemeClr val="tx1"/>
                    </a:gs>
                  </a:gsLst>
                  <a:lin ang="5400000" scaled="0"/>
                </a:gradFill>
              </a:rPr>
              <a:t>Share and Collaborate</a:t>
            </a:r>
          </a:p>
        </p:txBody>
      </p:sp>
      <p:sp>
        <p:nvSpPr>
          <p:cNvPr id="104" name="TextBox 103">
            <a:extLst>
              <a:ext uri="{FF2B5EF4-FFF2-40B4-BE49-F238E27FC236}">
                <a16:creationId xmlns:a16="http://schemas.microsoft.com/office/drawing/2014/main" id="{96F89CC6-3181-465B-AD2A-1D6F8F4A5156}"/>
              </a:ext>
            </a:extLst>
          </p:cNvPr>
          <p:cNvSpPr txBox="1"/>
          <p:nvPr/>
        </p:nvSpPr>
        <p:spPr>
          <a:xfrm>
            <a:off x="768213" y="2173729"/>
            <a:ext cx="1150406" cy="499107"/>
          </a:xfrm>
          <a:prstGeom prst="rect">
            <a:avLst/>
          </a:prstGeom>
          <a:noFill/>
        </p:spPr>
        <p:txBody>
          <a:bodyPr wrap="square" lIns="186521" tIns="149217" rIns="186521" bIns="149217" rtlCol="0">
            <a:spAutoFit/>
          </a:bodyPr>
          <a:lstStyle/>
          <a:p>
            <a:pPr>
              <a:lnSpc>
                <a:spcPct val="90000"/>
              </a:lnSpc>
              <a:spcAft>
                <a:spcPts val="612"/>
              </a:spcAft>
            </a:pPr>
            <a:r>
              <a:rPr lang="en-GB" sz="1428" b="1" dirty="0">
                <a:gradFill>
                  <a:gsLst>
                    <a:gs pos="2917">
                      <a:schemeClr val="tx1"/>
                    </a:gs>
                    <a:gs pos="30000">
                      <a:schemeClr val="tx1"/>
                    </a:gs>
                  </a:gsLst>
                  <a:lin ang="5400000" scaled="0"/>
                </a:gradFill>
              </a:rPr>
              <a:t>Author</a:t>
            </a:r>
            <a:endParaRPr lang="en-GB" sz="1632" b="1" dirty="0">
              <a:gradFill>
                <a:gsLst>
                  <a:gs pos="2917">
                    <a:schemeClr val="tx1"/>
                  </a:gs>
                  <a:gs pos="30000">
                    <a:schemeClr val="tx1"/>
                  </a:gs>
                </a:gsLst>
                <a:lin ang="5400000" scaled="0"/>
              </a:gradFill>
            </a:endParaRPr>
          </a:p>
        </p:txBody>
      </p:sp>
      <p:sp>
        <p:nvSpPr>
          <p:cNvPr id="105" name="TextBox 104">
            <a:extLst>
              <a:ext uri="{FF2B5EF4-FFF2-40B4-BE49-F238E27FC236}">
                <a16:creationId xmlns:a16="http://schemas.microsoft.com/office/drawing/2014/main" id="{0A9E8215-1160-4FFB-B393-DE84CE484C9E}"/>
              </a:ext>
            </a:extLst>
          </p:cNvPr>
          <p:cNvSpPr txBox="1"/>
          <p:nvPr/>
        </p:nvSpPr>
        <p:spPr>
          <a:xfrm>
            <a:off x="4932210" y="2147069"/>
            <a:ext cx="2560371" cy="499107"/>
          </a:xfrm>
          <a:prstGeom prst="rect">
            <a:avLst/>
          </a:prstGeom>
          <a:noFill/>
        </p:spPr>
        <p:txBody>
          <a:bodyPr wrap="square" lIns="186521" tIns="149217" rIns="186521" bIns="149217" rtlCol="0">
            <a:spAutoFit/>
          </a:bodyPr>
          <a:lstStyle/>
          <a:p>
            <a:pPr>
              <a:lnSpc>
                <a:spcPct val="90000"/>
              </a:lnSpc>
              <a:spcAft>
                <a:spcPts val="612"/>
              </a:spcAft>
            </a:pPr>
            <a:r>
              <a:rPr lang="en-GB" sz="1428" b="1" dirty="0">
                <a:gradFill>
                  <a:gsLst>
                    <a:gs pos="2917">
                      <a:schemeClr val="tx1"/>
                    </a:gs>
                    <a:gs pos="30000">
                      <a:schemeClr val="tx1"/>
                    </a:gs>
                  </a:gsLst>
                  <a:lin ang="5400000" scaled="0"/>
                </a:gradFill>
              </a:rPr>
              <a:t>Large scale deployments</a:t>
            </a:r>
          </a:p>
        </p:txBody>
      </p:sp>
      <p:sp>
        <p:nvSpPr>
          <p:cNvPr id="106" name="TextBox 105">
            <a:extLst>
              <a:ext uri="{FF2B5EF4-FFF2-40B4-BE49-F238E27FC236}">
                <a16:creationId xmlns:a16="http://schemas.microsoft.com/office/drawing/2014/main" id="{79399280-5C29-4DB4-B248-95F135BFB02A}"/>
              </a:ext>
            </a:extLst>
          </p:cNvPr>
          <p:cNvSpPr txBox="1"/>
          <p:nvPr/>
        </p:nvSpPr>
        <p:spPr>
          <a:xfrm>
            <a:off x="7690626" y="2143403"/>
            <a:ext cx="2560371" cy="499107"/>
          </a:xfrm>
          <a:prstGeom prst="rect">
            <a:avLst/>
          </a:prstGeom>
          <a:noFill/>
        </p:spPr>
        <p:txBody>
          <a:bodyPr wrap="square" lIns="186521" tIns="149217" rIns="186521" bIns="149217" rtlCol="0">
            <a:spAutoFit/>
          </a:bodyPr>
          <a:lstStyle/>
          <a:p>
            <a:pPr>
              <a:lnSpc>
                <a:spcPct val="90000"/>
              </a:lnSpc>
              <a:spcAft>
                <a:spcPts val="612"/>
              </a:spcAft>
            </a:pPr>
            <a:r>
              <a:rPr lang="en-GB" sz="1428" b="1" dirty="0">
                <a:gradFill>
                  <a:gsLst>
                    <a:gs pos="2917">
                      <a:schemeClr val="tx1"/>
                    </a:gs>
                    <a:gs pos="30000">
                      <a:schemeClr val="tx1"/>
                    </a:gs>
                  </a:gsLst>
                  <a:lin ang="5400000" scaled="0"/>
                </a:gradFill>
              </a:rPr>
              <a:t>Share and Collaborate</a:t>
            </a:r>
          </a:p>
        </p:txBody>
      </p:sp>
      <p:sp>
        <p:nvSpPr>
          <p:cNvPr id="107" name="TextBox 106">
            <a:extLst>
              <a:ext uri="{FF2B5EF4-FFF2-40B4-BE49-F238E27FC236}">
                <a16:creationId xmlns:a16="http://schemas.microsoft.com/office/drawing/2014/main" id="{7F61D3F7-7B4E-48F4-A224-977094403832}"/>
              </a:ext>
            </a:extLst>
          </p:cNvPr>
          <p:cNvSpPr txBox="1"/>
          <p:nvPr/>
        </p:nvSpPr>
        <p:spPr>
          <a:xfrm>
            <a:off x="10621519" y="2125885"/>
            <a:ext cx="1150406" cy="499107"/>
          </a:xfrm>
          <a:prstGeom prst="rect">
            <a:avLst/>
          </a:prstGeom>
          <a:noFill/>
        </p:spPr>
        <p:txBody>
          <a:bodyPr wrap="square" lIns="186521" tIns="149217" rIns="186521" bIns="149217" rtlCol="0">
            <a:spAutoFit/>
          </a:bodyPr>
          <a:lstStyle/>
          <a:p>
            <a:pPr>
              <a:lnSpc>
                <a:spcPct val="90000"/>
              </a:lnSpc>
              <a:spcAft>
                <a:spcPts val="612"/>
              </a:spcAft>
            </a:pPr>
            <a:r>
              <a:rPr lang="en-GB" sz="1428" b="1" dirty="0">
                <a:gradFill>
                  <a:gsLst>
                    <a:gs pos="2917">
                      <a:schemeClr val="tx1"/>
                    </a:gs>
                    <a:gs pos="30000">
                      <a:schemeClr val="tx1"/>
                    </a:gs>
                  </a:gsLst>
                  <a:lin ang="5400000" scaled="0"/>
                </a:gradFill>
              </a:rPr>
              <a:t>App dev</a:t>
            </a:r>
            <a:endParaRPr lang="en-GB" sz="1632" b="1" dirty="0">
              <a:gradFill>
                <a:gsLst>
                  <a:gs pos="2917">
                    <a:schemeClr val="tx1"/>
                  </a:gs>
                  <a:gs pos="30000">
                    <a:schemeClr val="tx1"/>
                  </a:gs>
                </a:gsLst>
                <a:lin ang="5400000" scaled="0"/>
              </a:gradFill>
            </a:endParaRPr>
          </a:p>
        </p:txBody>
      </p:sp>
      <p:sp>
        <p:nvSpPr>
          <p:cNvPr id="108" name="TextBox 107">
            <a:extLst>
              <a:ext uri="{FF2B5EF4-FFF2-40B4-BE49-F238E27FC236}">
                <a16:creationId xmlns:a16="http://schemas.microsoft.com/office/drawing/2014/main" id="{0DCF5EDD-7D2C-4EE0-B894-CBBC72C54A93}"/>
              </a:ext>
            </a:extLst>
          </p:cNvPr>
          <p:cNvSpPr txBox="1"/>
          <p:nvPr/>
        </p:nvSpPr>
        <p:spPr>
          <a:xfrm>
            <a:off x="769950" y="3394575"/>
            <a:ext cx="1043076" cy="725641"/>
          </a:xfrm>
          <a:prstGeom prst="rect">
            <a:avLst/>
          </a:prstGeom>
          <a:noFill/>
        </p:spPr>
        <p:txBody>
          <a:bodyPr wrap="none" lIns="186521" tIns="149217" rIns="186521" bIns="149217" rtlCol="0">
            <a:spAutoFit/>
          </a:bodyPr>
          <a:lstStyle/>
          <a:p>
            <a:pPr algn="ctr">
              <a:lnSpc>
                <a:spcPct val="90000"/>
              </a:lnSpc>
              <a:spcAft>
                <a:spcPts val="612"/>
              </a:spcAft>
            </a:pPr>
            <a:r>
              <a:rPr lang="en-GB" sz="1224" b="1" dirty="0">
                <a:solidFill>
                  <a:srgbClr val="0070C0"/>
                </a:solidFill>
              </a:rPr>
              <a:t>Power BI</a:t>
            </a:r>
          </a:p>
          <a:p>
            <a:pPr algn="ctr">
              <a:lnSpc>
                <a:spcPct val="90000"/>
              </a:lnSpc>
              <a:spcAft>
                <a:spcPts val="612"/>
              </a:spcAft>
            </a:pPr>
            <a:r>
              <a:rPr lang="en-GB" sz="1224" b="1" dirty="0">
                <a:solidFill>
                  <a:srgbClr val="0070C0"/>
                </a:solidFill>
              </a:rPr>
              <a:t>Desktop</a:t>
            </a:r>
          </a:p>
        </p:txBody>
      </p:sp>
      <p:sp>
        <p:nvSpPr>
          <p:cNvPr id="110" name="TextBox 109">
            <a:extLst>
              <a:ext uri="{FF2B5EF4-FFF2-40B4-BE49-F238E27FC236}">
                <a16:creationId xmlns:a16="http://schemas.microsoft.com/office/drawing/2014/main" id="{AC768089-15F8-446F-AA57-F0576DA88C14}"/>
              </a:ext>
            </a:extLst>
          </p:cNvPr>
          <p:cNvSpPr txBox="1"/>
          <p:nvPr/>
        </p:nvSpPr>
        <p:spPr>
          <a:xfrm>
            <a:off x="3205645" y="3402822"/>
            <a:ext cx="1030127" cy="717360"/>
          </a:xfrm>
          <a:prstGeom prst="rect">
            <a:avLst/>
          </a:prstGeom>
          <a:noFill/>
        </p:spPr>
        <p:txBody>
          <a:bodyPr wrap="square" lIns="186521" tIns="149217" rIns="186521" bIns="149217" rtlCol="0">
            <a:spAutoFit/>
          </a:bodyPr>
          <a:lstStyle/>
          <a:p>
            <a:pPr algn="ctr">
              <a:lnSpc>
                <a:spcPct val="90000"/>
              </a:lnSpc>
              <a:spcAft>
                <a:spcPts val="612"/>
              </a:spcAft>
            </a:pPr>
            <a:r>
              <a:rPr lang="en-GB" sz="1224" b="1" dirty="0">
                <a:solidFill>
                  <a:srgbClr val="0070C0"/>
                </a:solidFill>
              </a:rPr>
              <a:t>Power BI</a:t>
            </a:r>
          </a:p>
          <a:p>
            <a:pPr algn="ctr">
              <a:lnSpc>
                <a:spcPct val="90000"/>
              </a:lnSpc>
              <a:spcAft>
                <a:spcPts val="612"/>
              </a:spcAft>
            </a:pPr>
            <a:r>
              <a:rPr lang="en-GB" sz="1224" b="1" dirty="0">
                <a:solidFill>
                  <a:srgbClr val="0070C0"/>
                </a:solidFill>
              </a:rPr>
              <a:t>Service</a:t>
            </a:r>
          </a:p>
        </p:txBody>
      </p:sp>
      <p:sp>
        <p:nvSpPr>
          <p:cNvPr id="111" name="TextBox 110">
            <a:extLst>
              <a:ext uri="{FF2B5EF4-FFF2-40B4-BE49-F238E27FC236}">
                <a16:creationId xmlns:a16="http://schemas.microsoft.com/office/drawing/2014/main" id="{6D91E866-358B-4045-BCED-B88F3D34522B}"/>
              </a:ext>
            </a:extLst>
          </p:cNvPr>
          <p:cNvSpPr txBox="1"/>
          <p:nvPr/>
        </p:nvSpPr>
        <p:spPr>
          <a:xfrm>
            <a:off x="5541017" y="3425239"/>
            <a:ext cx="1134474" cy="718839"/>
          </a:xfrm>
          <a:prstGeom prst="rect">
            <a:avLst/>
          </a:prstGeom>
          <a:noFill/>
        </p:spPr>
        <p:txBody>
          <a:bodyPr wrap="square" lIns="186521" tIns="149217" rIns="186521" bIns="149217" rtlCol="0">
            <a:spAutoFit/>
          </a:bodyPr>
          <a:lstStyle/>
          <a:p>
            <a:pPr algn="ctr">
              <a:lnSpc>
                <a:spcPct val="90000"/>
              </a:lnSpc>
              <a:spcAft>
                <a:spcPts val="612"/>
              </a:spcAft>
            </a:pPr>
            <a:r>
              <a:rPr lang="en-GB" sz="1224" b="1" dirty="0">
                <a:solidFill>
                  <a:srgbClr val="0070C0"/>
                </a:solidFill>
              </a:rPr>
              <a:t>Power BI</a:t>
            </a:r>
          </a:p>
          <a:p>
            <a:pPr algn="ctr">
              <a:lnSpc>
                <a:spcPct val="90000"/>
              </a:lnSpc>
              <a:spcAft>
                <a:spcPts val="612"/>
              </a:spcAft>
            </a:pPr>
            <a:r>
              <a:rPr lang="en-GB" sz="1224" b="1" dirty="0">
                <a:solidFill>
                  <a:srgbClr val="0070C0"/>
                </a:solidFill>
              </a:rPr>
              <a:t>Premium</a:t>
            </a:r>
          </a:p>
        </p:txBody>
      </p:sp>
      <p:sp>
        <p:nvSpPr>
          <p:cNvPr id="112" name="TextBox 111">
            <a:extLst>
              <a:ext uri="{FF2B5EF4-FFF2-40B4-BE49-F238E27FC236}">
                <a16:creationId xmlns:a16="http://schemas.microsoft.com/office/drawing/2014/main" id="{9F5CDAA3-ED32-41AD-B714-6C7F63068810}"/>
              </a:ext>
            </a:extLst>
          </p:cNvPr>
          <p:cNvSpPr txBox="1"/>
          <p:nvPr/>
        </p:nvSpPr>
        <p:spPr>
          <a:xfrm>
            <a:off x="8070951" y="3452214"/>
            <a:ext cx="1497242" cy="718839"/>
          </a:xfrm>
          <a:prstGeom prst="rect">
            <a:avLst/>
          </a:prstGeom>
          <a:noFill/>
        </p:spPr>
        <p:txBody>
          <a:bodyPr wrap="square" lIns="186521" tIns="149217" rIns="186521" bIns="149217" rtlCol="0">
            <a:spAutoFit/>
          </a:bodyPr>
          <a:lstStyle/>
          <a:p>
            <a:pPr algn="ctr">
              <a:lnSpc>
                <a:spcPct val="90000"/>
              </a:lnSpc>
              <a:spcAft>
                <a:spcPts val="612"/>
              </a:spcAft>
            </a:pPr>
            <a:r>
              <a:rPr lang="en-GB" sz="1224" b="1" dirty="0">
                <a:solidFill>
                  <a:srgbClr val="0070C0"/>
                </a:solidFill>
              </a:rPr>
              <a:t>Power BI</a:t>
            </a:r>
          </a:p>
          <a:p>
            <a:pPr algn="ctr">
              <a:lnSpc>
                <a:spcPct val="90000"/>
              </a:lnSpc>
              <a:spcAft>
                <a:spcPts val="612"/>
              </a:spcAft>
            </a:pPr>
            <a:r>
              <a:rPr lang="en-GB" sz="1224" b="1" dirty="0">
                <a:solidFill>
                  <a:srgbClr val="0070C0"/>
                </a:solidFill>
              </a:rPr>
              <a:t>Report Server</a:t>
            </a:r>
          </a:p>
        </p:txBody>
      </p:sp>
      <p:sp>
        <p:nvSpPr>
          <p:cNvPr id="113" name="TextBox 112">
            <a:extLst>
              <a:ext uri="{FF2B5EF4-FFF2-40B4-BE49-F238E27FC236}">
                <a16:creationId xmlns:a16="http://schemas.microsoft.com/office/drawing/2014/main" id="{9E4C0961-4AC6-40AA-B42D-BC3429E6EF8A}"/>
              </a:ext>
            </a:extLst>
          </p:cNvPr>
          <p:cNvSpPr txBox="1"/>
          <p:nvPr/>
        </p:nvSpPr>
        <p:spPr>
          <a:xfrm>
            <a:off x="10585002" y="3456192"/>
            <a:ext cx="1223438" cy="718839"/>
          </a:xfrm>
          <a:prstGeom prst="rect">
            <a:avLst/>
          </a:prstGeom>
          <a:noFill/>
        </p:spPr>
        <p:txBody>
          <a:bodyPr wrap="square" lIns="186521" tIns="149217" rIns="186521" bIns="149217" rtlCol="0">
            <a:spAutoFit/>
          </a:bodyPr>
          <a:lstStyle/>
          <a:p>
            <a:pPr algn="ctr">
              <a:lnSpc>
                <a:spcPct val="90000"/>
              </a:lnSpc>
              <a:spcAft>
                <a:spcPts val="612"/>
              </a:spcAft>
            </a:pPr>
            <a:r>
              <a:rPr lang="en-GB" sz="1224" b="1" dirty="0">
                <a:solidFill>
                  <a:srgbClr val="0070C0"/>
                </a:solidFill>
              </a:rPr>
              <a:t>Power BI</a:t>
            </a:r>
          </a:p>
          <a:p>
            <a:pPr algn="ctr">
              <a:lnSpc>
                <a:spcPct val="90000"/>
              </a:lnSpc>
              <a:spcAft>
                <a:spcPts val="612"/>
              </a:spcAft>
            </a:pPr>
            <a:r>
              <a:rPr lang="en-GB" sz="1224" b="1" dirty="0">
                <a:solidFill>
                  <a:srgbClr val="0070C0"/>
                </a:solidFill>
              </a:rPr>
              <a:t>Embedded</a:t>
            </a:r>
          </a:p>
        </p:txBody>
      </p:sp>
      <p:sp>
        <p:nvSpPr>
          <p:cNvPr id="114" name="TextBox 113">
            <a:extLst>
              <a:ext uri="{FF2B5EF4-FFF2-40B4-BE49-F238E27FC236}">
                <a16:creationId xmlns:a16="http://schemas.microsoft.com/office/drawing/2014/main" id="{C65A95F9-6307-4F48-A1C7-F3A353EEB664}"/>
              </a:ext>
            </a:extLst>
          </p:cNvPr>
          <p:cNvSpPr txBox="1"/>
          <p:nvPr/>
        </p:nvSpPr>
        <p:spPr>
          <a:xfrm>
            <a:off x="234308" y="4294803"/>
            <a:ext cx="2099627" cy="984873"/>
          </a:xfrm>
          <a:prstGeom prst="rect">
            <a:avLst/>
          </a:prstGeom>
          <a:noFill/>
        </p:spPr>
        <p:txBody>
          <a:bodyPr wrap="square" lIns="186521" tIns="149217" rIns="186521" bIns="149217" rtlCol="0">
            <a:spAutoFit/>
          </a:bodyPr>
          <a:lstStyle/>
          <a:p>
            <a:pPr algn="ctr">
              <a:lnSpc>
                <a:spcPct val="90000"/>
              </a:lnSpc>
              <a:spcAft>
                <a:spcPts val="612"/>
              </a:spcAft>
            </a:pPr>
            <a:r>
              <a:rPr lang="en-GB" sz="1428" dirty="0">
                <a:gradFill>
                  <a:gsLst>
                    <a:gs pos="2917">
                      <a:schemeClr val="tx1"/>
                    </a:gs>
                    <a:gs pos="30000">
                      <a:schemeClr val="tx1"/>
                    </a:gs>
                  </a:gsLst>
                  <a:lin ang="5400000" scaled="0"/>
                </a:gradFill>
              </a:rPr>
              <a:t>Free data analysis</a:t>
            </a:r>
          </a:p>
          <a:p>
            <a:pPr algn="ctr">
              <a:lnSpc>
                <a:spcPct val="90000"/>
              </a:lnSpc>
              <a:spcAft>
                <a:spcPts val="612"/>
              </a:spcAft>
            </a:pPr>
            <a:r>
              <a:rPr lang="en-GB" sz="1428" dirty="0">
                <a:gradFill>
                  <a:gsLst>
                    <a:gs pos="2917">
                      <a:schemeClr val="tx1"/>
                    </a:gs>
                    <a:gs pos="30000">
                      <a:schemeClr val="tx1"/>
                    </a:gs>
                  </a:gsLst>
                  <a:lin ang="5400000" scaled="0"/>
                </a:gradFill>
              </a:rPr>
              <a:t>And report authoring tool</a:t>
            </a:r>
          </a:p>
        </p:txBody>
      </p:sp>
      <p:sp>
        <p:nvSpPr>
          <p:cNvPr id="115" name="TextBox 114">
            <a:extLst>
              <a:ext uri="{FF2B5EF4-FFF2-40B4-BE49-F238E27FC236}">
                <a16:creationId xmlns:a16="http://schemas.microsoft.com/office/drawing/2014/main" id="{79D0D24B-2293-4408-BD7A-7295FD69EBEB}"/>
              </a:ext>
            </a:extLst>
          </p:cNvPr>
          <p:cNvSpPr txBox="1"/>
          <p:nvPr/>
        </p:nvSpPr>
        <p:spPr>
          <a:xfrm>
            <a:off x="2728083" y="4357327"/>
            <a:ext cx="2099627" cy="906397"/>
          </a:xfrm>
          <a:prstGeom prst="rect">
            <a:avLst/>
          </a:prstGeom>
          <a:noFill/>
        </p:spPr>
        <p:txBody>
          <a:bodyPr wrap="square" lIns="186521" tIns="149217" rIns="186521" bIns="149217" rtlCol="0">
            <a:spAutoFit/>
          </a:bodyPr>
          <a:lstStyle/>
          <a:p>
            <a:pPr algn="ctr">
              <a:lnSpc>
                <a:spcPct val="90000"/>
              </a:lnSpc>
              <a:spcAft>
                <a:spcPts val="612"/>
              </a:spcAft>
            </a:pPr>
            <a:r>
              <a:rPr lang="en-GB" sz="1428" dirty="0">
                <a:gradFill>
                  <a:gsLst>
                    <a:gs pos="2917">
                      <a:schemeClr val="tx1"/>
                    </a:gs>
                    <a:gs pos="30000">
                      <a:schemeClr val="tx1"/>
                    </a:gs>
                  </a:gsLst>
                  <a:lin ang="5400000" scaled="0"/>
                </a:gradFill>
              </a:rPr>
              <a:t>Cloud-based modern business analytics solution</a:t>
            </a:r>
          </a:p>
        </p:txBody>
      </p:sp>
      <p:sp>
        <p:nvSpPr>
          <p:cNvPr id="116" name="TextBox 115">
            <a:extLst>
              <a:ext uri="{FF2B5EF4-FFF2-40B4-BE49-F238E27FC236}">
                <a16:creationId xmlns:a16="http://schemas.microsoft.com/office/drawing/2014/main" id="{BA92F3D9-257A-4155-9F28-DC65D1D960F3}"/>
              </a:ext>
            </a:extLst>
          </p:cNvPr>
          <p:cNvSpPr txBox="1"/>
          <p:nvPr/>
        </p:nvSpPr>
        <p:spPr>
          <a:xfrm>
            <a:off x="5143098" y="4396298"/>
            <a:ext cx="2099627" cy="906397"/>
          </a:xfrm>
          <a:prstGeom prst="rect">
            <a:avLst/>
          </a:prstGeom>
          <a:noFill/>
        </p:spPr>
        <p:txBody>
          <a:bodyPr wrap="square" lIns="186521" tIns="149217" rIns="186521" bIns="149217" rtlCol="0">
            <a:spAutoFit/>
          </a:bodyPr>
          <a:lstStyle/>
          <a:p>
            <a:pPr algn="ctr">
              <a:lnSpc>
                <a:spcPct val="90000"/>
              </a:lnSpc>
              <a:spcAft>
                <a:spcPts val="612"/>
              </a:spcAft>
            </a:pPr>
            <a:r>
              <a:rPr lang="en-GB" sz="1428" dirty="0">
                <a:gradFill>
                  <a:gsLst>
                    <a:gs pos="2917">
                      <a:schemeClr val="tx1"/>
                    </a:gs>
                    <a:gs pos="30000">
                      <a:schemeClr val="tx1"/>
                    </a:gs>
                  </a:gsLst>
                  <a:lin ang="5400000" scaled="0"/>
                </a:gradFill>
              </a:rPr>
              <a:t>Dedicated capacity for increased Governance</a:t>
            </a:r>
          </a:p>
        </p:txBody>
      </p:sp>
      <p:sp>
        <p:nvSpPr>
          <p:cNvPr id="117" name="TextBox 116">
            <a:extLst>
              <a:ext uri="{FF2B5EF4-FFF2-40B4-BE49-F238E27FC236}">
                <a16:creationId xmlns:a16="http://schemas.microsoft.com/office/drawing/2014/main" id="{454A1AA3-A2E3-4BE9-B372-97D5F58D4800}"/>
              </a:ext>
            </a:extLst>
          </p:cNvPr>
          <p:cNvSpPr txBox="1"/>
          <p:nvPr/>
        </p:nvSpPr>
        <p:spPr>
          <a:xfrm>
            <a:off x="7800225" y="4445562"/>
            <a:ext cx="2099627" cy="704713"/>
          </a:xfrm>
          <a:prstGeom prst="rect">
            <a:avLst/>
          </a:prstGeom>
          <a:noFill/>
        </p:spPr>
        <p:txBody>
          <a:bodyPr wrap="square" lIns="186521" tIns="149217" rIns="186521" bIns="149217" rtlCol="0">
            <a:spAutoFit/>
          </a:bodyPr>
          <a:lstStyle/>
          <a:p>
            <a:pPr algn="ctr">
              <a:lnSpc>
                <a:spcPct val="90000"/>
              </a:lnSpc>
              <a:spcAft>
                <a:spcPts val="612"/>
              </a:spcAft>
            </a:pPr>
            <a:r>
              <a:rPr lang="en-GB" sz="1428" dirty="0">
                <a:gradFill>
                  <a:gsLst>
                    <a:gs pos="2917">
                      <a:schemeClr val="tx1"/>
                    </a:gs>
                    <a:gs pos="30000">
                      <a:schemeClr val="tx1"/>
                    </a:gs>
                  </a:gsLst>
                  <a:lin ang="5400000" scaled="0"/>
                </a:gradFill>
              </a:rPr>
              <a:t>On-premises report server</a:t>
            </a:r>
          </a:p>
        </p:txBody>
      </p:sp>
      <p:sp>
        <p:nvSpPr>
          <p:cNvPr id="118" name="TextBox 117">
            <a:extLst>
              <a:ext uri="{FF2B5EF4-FFF2-40B4-BE49-F238E27FC236}">
                <a16:creationId xmlns:a16="http://schemas.microsoft.com/office/drawing/2014/main" id="{F7BE41DA-6B18-4FE6-8A01-54B62D63E3F1}"/>
              </a:ext>
            </a:extLst>
          </p:cNvPr>
          <p:cNvSpPr txBox="1"/>
          <p:nvPr/>
        </p:nvSpPr>
        <p:spPr>
          <a:xfrm>
            <a:off x="10102540" y="4334040"/>
            <a:ext cx="2099627" cy="906397"/>
          </a:xfrm>
          <a:prstGeom prst="rect">
            <a:avLst/>
          </a:prstGeom>
          <a:noFill/>
        </p:spPr>
        <p:txBody>
          <a:bodyPr wrap="square" lIns="186521" tIns="149217" rIns="186521" bIns="149217" rtlCol="0">
            <a:spAutoFit/>
          </a:bodyPr>
          <a:lstStyle/>
          <a:p>
            <a:pPr algn="ctr">
              <a:lnSpc>
                <a:spcPct val="90000"/>
              </a:lnSpc>
              <a:spcAft>
                <a:spcPts val="612"/>
              </a:spcAft>
            </a:pPr>
            <a:r>
              <a:rPr lang="en-GB" sz="1428" dirty="0">
                <a:gradFill>
                  <a:gsLst>
                    <a:gs pos="2917">
                      <a:schemeClr val="tx1"/>
                    </a:gs>
                    <a:gs pos="30000">
                      <a:schemeClr val="tx1"/>
                    </a:gs>
                  </a:gsLst>
                  <a:lin ang="5400000" scaled="0"/>
                </a:gradFill>
              </a:rPr>
              <a:t>Visual analytics embedded in your applications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p:txBody>
          <a:bodyPr/>
          <a:lstStyle/>
          <a:p>
            <a:r>
              <a:rPr lang="en-US" dirty="0"/>
              <a:t>Lesson 2:</a:t>
            </a:r>
            <a:br>
              <a:rPr lang="en-US" dirty="0"/>
            </a:br>
            <a:r>
              <a:rPr lang="en-US" dirty="0"/>
              <a:t>Getting Started with Power BI</a:t>
            </a:r>
          </a:p>
        </p:txBody>
      </p:sp>
    </p:spTree>
    <p:extLst>
      <p:ext uri="{BB962C8B-B14F-4D97-AF65-F5344CB8AC3E}">
        <p14:creationId xmlns:p14="http://schemas.microsoft.com/office/powerpoint/2010/main" val="31050636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Power BI</a:t>
            </a:r>
          </a:p>
        </p:txBody>
      </p:sp>
      <p:pic>
        <p:nvPicPr>
          <p:cNvPr id="4" name="Picture 3" descr="A picture showing the software, services, apps, and connectors that make up Power BI.">
            <a:extLst>
              <a:ext uri="{FF2B5EF4-FFF2-40B4-BE49-F238E27FC236}">
                <a16:creationId xmlns:a16="http://schemas.microsoft.com/office/drawing/2014/main" id="{93ABD724-B967-45D7-A06D-39D407578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196" y="2548685"/>
            <a:ext cx="11248081" cy="4108186"/>
          </a:xfrm>
          <a:prstGeom prst="rect">
            <a:avLst/>
          </a:prstGeom>
        </p:spPr>
      </p:pic>
      <p:sp>
        <p:nvSpPr>
          <p:cNvPr id="3" name="Text Placeholder 2">
            <a:extLst>
              <a:ext uri="{FF2B5EF4-FFF2-40B4-BE49-F238E27FC236}">
                <a16:creationId xmlns:a16="http://schemas.microsoft.com/office/drawing/2014/main" id="{46E522AF-44F2-4371-8EFF-97D7DD4F0554}"/>
              </a:ext>
            </a:extLst>
          </p:cNvPr>
          <p:cNvSpPr>
            <a:spLocks noGrp="1"/>
          </p:cNvSpPr>
          <p:nvPr>
            <p:ph type="body" sz="quarter" idx="10"/>
          </p:nvPr>
        </p:nvSpPr>
        <p:spPr>
          <a:xfrm>
            <a:off x="465138" y="1960860"/>
            <a:ext cx="9572625" cy="307777"/>
          </a:xfrm>
        </p:spPr>
        <p:txBody>
          <a:bodyPr/>
          <a:lstStyle/>
          <a:p>
            <a:pPr marL="0" indent="0">
              <a:buNone/>
            </a:pPr>
            <a:r>
              <a:rPr lang="en-US" sz="2400" dirty="0"/>
              <a:t>Power BI: A collection of software, services, apps, and connectors.</a:t>
            </a:r>
          </a:p>
        </p:txBody>
      </p:sp>
    </p:spTree>
    <p:extLst>
      <p:ext uri="{BB962C8B-B14F-4D97-AF65-F5344CB8AC3E}">
        <p14:creationId xmlns:p14="http://schemas.microsoft.com/office/powerpoint/2010/main" val="27987956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Use Power BI</a:t>
            </a:r>
          </a:p>
        </p:txBody>
      </p:sp>
      <p:pic>
        <p:nvPicPr>
          <p:cNvPr id="3" name="Picture 2" descr="An image showing the different ways to use Power BI, including on a phone, tablet, or web page.">
            <a:extLst>
              <a:ext uri="{FF2B5EF4-FFF2-40B4-BE49-F238E27FC236}">
                <a16:creationId xmlns:a16="http://schemas.microsoft.com/office/drawing/2014/main" id="{E6F07BAD-3131-4B96-A022-9E8FA534E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792" y="1143699"/>
            <a:ext cx="8275838" cy="5435258"/>
          </a:xfrm>
          <a:prstGeom prst="rect">
            <a:avLst/>
          </a:prstGeom>
        </p:spPr>
      </p:pic>
    </p:spTree>
    <p:extLst>
      <p:ext uri="{BB962C8B-B14F-4D97-AF65-F5344CB8AC3E}">
        <p14:creationId xmlns:p14="http://schemas.microsoft.com/office/powerpoint/2010/main" val="33289470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Building Blocks of Power BI</a:t>
            </a:r>
          </a:p>
        </p:txBody>
      </p:sp>
      <p:pic>
        <p:nvPicPr>
          <p:cNvPr id="10" name="Picture 9" descr="An image that shows different visualizations on a Power BI dashboard.">
            <a:extLst>
              <a:ext uri="{FF2B5EF4-FFF2-40B4-BE49-F238E27FC236}">
                <a16:creationId xmlns:a16="http://schemas.microsoft.com/office/drawing/2014/main" id="{E0A3DA0B-D237-4EE6-A7B7-E8E55CAEA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185" y="1253612"/>
            <a:ext cx="4811304" cy="3656591"/>
          </a:xfrm>
          <a:prstGeom prst="rect">
            <a:avLst/>
          </a:prstGeom>
        </p:spPr>
      </p:pic>
      <p:pic>
        <p:nvPicPr>
          <p:cNvPr id="12" name="Picture 11" descr="An image that shows the a dataset ready from a data source.">
            <a:extLst>
              <a:ext uri="{FF2B5EF4-FFF2-40B4-BE49-F238E27FC236}">
                <a16:creationId xmlns:a16="http://schemas.microsoft.com/office/drawing/2014/main" id="{57F6EEAB-B2DD-4910-A28D-6F7E6B051B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3338" y="3081907"/>
            <a:ext cx="5406393" cy="3712292"/>
          </a:xfrm>
          <a:prstGeom prst="rect">
            <a:avLst/>
          </a:prstGeom>
        </p:spPr>
      </p:pic>
      <p:pic>
        <p:nvPicPr>
          <p:cNvPr id="16" name="Picture 15" descr="An image showing the creation of a Power BI report in Power BI desktop.">
            <a:extLst>
              <a:ext uri="{FF2B5EF4-FFF2-40B4-BE49-F238E27FC236}">
                <a16:creationId xmlns:a16="http://schemas.microsoft.com/office/drawing/2014/main" id="{410D1D76-B2CF-4694-B5D2-F0F91D592E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6069" y="2776169"/>
            <a:ext cx="5708396" cy="3893419"/>
          </a:xfrm>
          <a:prstGeom prst="rect">
            <a:avLst/>
          </a:prstGeom>
        </p:spPr>
      </p:pic>
      <p:pic>
        <p:nvPicPr>
          <p:cNvPr id="18" name="Picture 17" descr="An image showing the different tiles on a Power BI dashboard.">
            <a:extLst>
              <a:ext uri="{FF2B5EF4-FFF2-40B4-BE49-F238E27FC236}">
                <a16:creationId xmlns:a16="http://schemas.microsoft.com/office/drawing/2014/main" id="{3458DC6E-DE85-4F9A-837F-52440D2A90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8373" y="908531"/>
            <a:ext cx="5083693" cy="3656591"/>
          </a:xfrm>
          <a:prstGeom prst="rect">
            <a:avLst/>
          </a:prstGeom>
        </p:spPr>
      </p:pic>
    </p:spTree>
    <p:extLst>
      <p:ext uri="{BB962C8B-B14F-4D97-AF65-F5344CB8AC3E}">
        <p14:creationId xmlns:p14="http://schemas.microsoft.com/office/powerpoint/2010/main" val="155458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Touring and Using Power BI</a:t>
            </a:r>
          </a:p>
        </p:txBody>
      </p:sp>
      <p:pic>
        <p:nvPicPr>
          <p:cNvPr id="6" name="Picture 5" descr="An image showing the creation of an out-of-box dashboard to connect to data easily.">
            <a:extLst>
              <a:ext uri="{FF2B5EF4-FFF2-40B4-BE49-F238E27FC236}">
                <a16:creationId xmlns:a16="http://schemas.microsoft.com/office/drawing/2014/main" id="{F524EAEF-4680-4CCE-BECB-D678D85B2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00" y="1197745"/>
            <a:ext cx="9053274" cy="5582853"/>
          </a:xfrm>
          <a:prstGeom prst="rect">
            <a:avLst/>
          </a:prstGeom>
        </p:spPr>
      </p:pic>
    </p:spTree>
    <p:extLst>
      <p:ext uri="{BB962C8B-B14F-4D97-AF65-F5344CB8AC3E}">
        <p14:creationId xmlns:p14="http://schemas.microsoft.com/office/powerpoint/2010/main" val="35033442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538883"/>
          </a:xfrm>
        </p:spPr>
        <p:txBody>
          <a:bodyPr/>
          <a:lstStyle/>
          <a:p>
            <a:pPr marL="0" indent="0">
              <a:lnSpc>
                <a:spcPct val="100000"/>
              </a:lnSpc>
              <a:buNone/>
            </a:pPr>
            <a:r>
              <a:rPr lang="en-US" dirty="0"/>
              <a:t>We covered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Data Analysis</a:t>
            </a:r>
          </a:p>
          <a:p>
            <a:pPr>
              <a:lnSpc>
                <a:spcPct val="100000"/>
              </a:lnSpc>
              <a:buFont typeface="Wingdings" panose="05000000000000000000" pitchFamily="2" charset="2"/>
              <a:buChar char="§"/>
            </a:pPr>
            <a:r>
              <a:rPr lang="en-US" dirty="0"/>
              <a:t>How to get started with Power BI</a:t>
            </a:r>
          </a:p>
          <a:p>
            <a:pPr marL="5715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10297678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a:extLst>
              <a:ext uri="{FF2B5EF4-FFF2-40B4-BE49-F238E27FC236}">
                <a16:creationId xmlns:a16="http://schemas.microsoft.com/office/drawing/2014/main" id="{5C8F0FE6-A753-4F14-90EE-215525D990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2644" y="2269184"/>
            <a:ext cx="2331525" cy="332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p:nvPr/>
        </p:nvSpPr>
        <p:spPr>
          <a:xfrm>
            <a:off x="2647" y="1666"/>
            <a:ext cx="7943907" cy="932339"/>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defTabSz="932239">
              <a:defRPr/>
            </a:pPr>
            <a:endParaRPr sz="1836">
              <a:solidFill>
                <a:prstClr val="black"/>
              </a:solidFill>
              <a:latin typeface="Calibri" panose="020F0502020204030204"/>
            </a:endParaRPr>
          </a:p>
        </p:txBody>
      </p:sp>
      <p:sp>
        <p:nvSpPr>
          <p:cNvPr id="6" name="object 6"/>
          <p:cNvSpPr txBox="1">
            <a:spLocks noGrp="1"/>
          </p:cNvSpPr>
          <p:nvPr>
            <p:ph type="title"/>
          </p:nvPr>
        </p:nvSpPr>
        <p:spPr>
          <a:xfrm>
            <a:off x="312518" y="151072"/>
            <a:ext cx="4814495" cy="653258"/>
          </a:xfrm>
          <a:prstGeom prst="rect">
            <a:avLst/>
          </a:prstGeom>
        </p:spPr>
        <p:txBody>
          <a:bodyPr vert="horz" wrap="square" lIns="0" tIns="12949" rIns="0" bIns="0" rtlCol="0" anchor="ctr">
            <a:spAutoFit/>
          </a:bodyPr>
          <a:lstStyle/>
          <a:p>
            <a:pPr marL="12949">
              <a:lnSpc>
                <a:spcPct val="100000"/>
              </a:lnSpc>
              <a:spcBef>
                <a:spcPts val="102"/>
              </a:spcBef>
            </a:pPr>
            <a:r>
              <a:rPr lang="en-US" sz="4080" b="1" dirty="0">
                <a:solidFill>
                  <a:schemeClr val="bg1"/>
                </a:solidFill>
              </a:rPr>
              <a:t>Jenkins NS</a:t>
            </a:r>
            <a:endParaRPr sz="408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192409" y="958136"/>
            <a:ext cx="6821898" cy="476284"/>
          </a:xfrm>
          <a:prstGeom prst="rect">
            <a:avLst/>
          </a:prstGeom>
        </p:spPr>
        <p:txBody>
          <a:bodyPr wrap="square">
            <a:spAutoFit/>
          </a:bodyPr>
          <a:lstStyle/>
          <a:p>
            <a:pPr defTabSz="932239">
              <a:lnSpc>
                <a:spcPts val="3264"/>
              </a:lnSpc>
              <a:defRPr/>
            </a:pPr>
            <a:r>
              <a:rPr lang="en-US" sz="2173"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73" dirty="0">
              <a:solidFill>
                <a:srgbClr val="E7E6E6">
                  <a:lumMod val="50000"/>
                </a:srgb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289409" y="2645780"/>
            <a:ext cx="5503236" cy="2752745"/>
          </a:xfrm>
        </p:spPr>
        <p:txBody>
          <a:bodyPr>
            <a:normAutofit/>
          </a:bodyPr>
          <a:lstStyle/>
          <a:p>
            <a:pPr>
              <a:buFont typeface="Wingdings" panose="05000000000000000000" pitchFamily="2" charset="2"/>
              <a:buChar char="ü"/>
            </a:pPr>
            <a:r>
              <a:rPr lang="en-US" sz="2040" dirty="0">
                <a:solidFill>
                  <a:schemeClr val="tx1">
                    <a:lumMod val="65000"/>
                    <a:lumOff val="35000"/>
                  </a:schemeClr>
                </a:solidFill>
              </a:rPr>
              <a:t>18+ Years of experience</a:t>
            </a:r>
          </a:p>
          <a:p>
            <a:pPr>
              <a:buFont typeface="Wingdings" panose="05000000000000000000" pitchFamily="2" charset="2"/>
              <a:buChar char="ü"/>
            </a:pPr>
            <a:r>
              <a:rPr lang="en-US" sz="2040" dirty="0">
                <a:solidFill>
                  <a:schemeClr val="tx1">
                    <a:lumMod val="65000"/>
                    <a:lumOff val="35000"/>
                  </a:schemeClr>
                </a:solidFill>
              </a:rPr>
              <a:t>Power Platform, Microsoft Teams, and SPFx Specialist</a:t>
            </a:r>
          </a:p>
          <a:p>
            <a:pPr>
              <a:buFont typeface="Wingdings" panose="05000000000000000000" pitchFamily="2" charset="2"/>
              <a:buChar char="ü"/>
            </a:pPr>
            <a:r>
              <a:rPr lang="en-US" sz="2040" dirty="0">
                <a:solidFill>
                  <a:schemeClr val="tx1">
                    <a:lumMod val="65000"/>
                    <a:lumOff val="35000"/>
                  </a:schemeClr>
                </a:solidFill>
              </a:rPr>
              <a:t>International Speaker | Author | Trainer</a:t>
            </a:r>
          </a:p>
          <a:p>
            <a:pPr>
              <a:buFont typeface="Wingdings" panose="05000000000000000000" pitchFamily="2" charset="2"/>
              <a:buChar char="ü"/>
            </a:pPr>
            <a:r>
              <a:rPr lang="en-US" sz="2040" dirty="0">
                <a:solidFill>
                  <a:schemeClr val="tx1">
                    <a:lumMod val="65000"/>
                    <a:lumOff val="35000"/>
                  </a:schemeClr>
                </a:solidFill>
              </a:rPr>
              <a:t>SPS/M365 Bangalore Organizer </a:t>
            </a:r>
          </a:p>
          <a:p>
            <a:pPr>
              <a:buFont typeface="Wingdings" panose="05000000000000000000" pitchFamily="2" charset="2"/>
              <a:buChar char="ü"/>
            </a:pPr>
            <a:r>
              <a:rPr lang="en-US" sz="2040" dirty="0" err="1">
                <a:solidFill>
                  <a:schemeClr val="tx1">
                    <a:lumMod val="65000"/>
                    <a:lumOff val="35000"/>
                  </a:schemeClr>
                </a:solidFill>
              </a:rPr>
              <a:t>aOS</a:t>
            </a:r>
            <a:r>
              <a:rPr lang="en-US" sz="2040" dirty="0">
                <a:solidFill>
                  <a:schemeClr val="tx1">
                    <a:lumMod val="65000"/>
                    <a:lumOff val="35000"/>
                  </a:schemeClr>
                </a:solidFill>
              </a:rPr>
              <a:t> Ambassador</a:t>
            </a:r>
          </a:p>
          <a:p>
            <a:pPr>
              <a:buFont typeface="Wingdings" panose="05000000000000000000" pitchFamily="2" charset="2"/>
              <a:buChar char="ü"/>
            </a:pPr>
            <a:r>
              <a:rPr lang="en-US" sz="2040" dirty="0">
                <a:solidFill>
                  <a:schemeClr val="tx1">
                    <a:lumMod val="65000"/>
                    <a:lumOff val="35000"/>
                  </a:schemeClr>
                </a:solidFill>
              </a:rPr>
              <a:t>SharePoint-er Since 2005!</a:t>
            </a:r>
          </a:p>
          <a:p>
            <a:pPr marL="0" indent="0">
              <a:buNone/>
            </a:pPr>
            <a:endParaRPr lang="en-US" sz="204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3073" y="1163999"/>
            <a:ext cx="1792816" cy="1792816"/>
          </a:xfrm>
          <a:prstGeom prst="ellipse">
            <a:avLst/>
          </a:prstGeom>
          <a:noFill/>
          <a:ln>
            <a:solidFill>
              <a:srgbClr val="135051"/>
            </a:solidFill>
          </a:ln>
          <a:effectLst>
            <a:softEdge rad="0"/>
          </a:effectLst>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5"/>
          <a:stretch>
            <a:fillRect/>
          </a:stretch>
        </p:blipFill>
        <p:spPr>
          <a:xfrm>
            <a:off x="1122115" y="5303168"/>
            <a:ext cx="1684312" cy="168758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6"/>
          <a:stretch>
            <a:fillRect/>
          </a:stretch>
        </p:blipFill>
        <p:spPr>
          <a:xfrm>
            <a:off x="2364278" y="5293620"/>
            <a:ext cx="1660953" cy="1656766"/>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7"/>
          <a:stretch>
            <a:fillRect/>
          </a:stretch>
        </p:blipFill>
        <p:spPr>
          <a:xfrm>
            <a:off x="3603358" y="5283980"/>
            <a:ext cx="1738131" cy="1683940"/>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8"/>
          <a:stretch>
            <a:fillRect/>
          </a:stretch>
        </p:blipFill>
        <p:spPr>
          <a:xfrm>
            <a:off x="4919394" y="5260181"/>
            <a:ext cx="1769620" cy="1707739"/>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9"/>
          <a:stretch>
            <a:fillRect/>
          </a:stretch>
        </p:blipFill>
        <p:spPr>
          <a:xfrm>
            <a:off x="151392" y="5311905"/>
            <a:ext cx="1635308" cy="1638482"/>
          </a:xfrm>
          <a:prstGeom prst="rect">
            <a:avLst/>
          </a:prstGeom>
          <a:ln>
            <a:noFill/>
          </a:ln>
        </p:spPr>
      </p:pic>
      <p:pic>
        <p:nvPicPr>
          <p:cNvPr id="28" name="Picture 27" descr="A close up of a sign&#10;&#10;Description automatically generated">
            <a:extLst>
              <a:ext uri="{FF2B5EF4-FFF2-40B4-BE49-F238E27FC236}">
                <a16:creationId xmlns:a16="http://schemas.microsoft.com/office/drawing/2014/main" id="{588B7BAF-AD95-4BF3-83C1-03F83964D248}"/>
              </a:ext>
            </a:extLst>
          </p:cNvPr>
          <p:cNvPicPr>
            <a:picLocks noChangeAspect="1"/>
          </p:cNvPicPr>
          <p:nvPr/>
        </p:nvPicPr>
        <p:blipFill>
          <a:blip r:embed="rId10"/>
          <a:stretch>
            <a:fillRect/>
          </a:stretch>
        </p:blipFill>
        <p:spPr>
          <a:xfrm>
            <a:off x="312516" y="1522674"/>
            <a:ext cx="1880719" cy="766453"/>
          </a:xfrm>
          <a:prstGeom prst="rect">
            <a:avLst/>
          </a:prstGeom>
        </p:spPr>
      </p:pic>
      <p:pic>
        <p:nvPicPr>
          <p:cNvPr id="29" name="Picture 28" descr="A close up of a sign&#10;&#10;Description automatically generated">
            <a:extLst>
              <a:ext uri="{FF2B5EF4-FFF2-40B4-BE49-F238E27FC236}">
                <a16:creationId xmlns:a16="http://schemas.microsoft.com/office/drawing/2014/main" id="{F70EA50C-C355-4B67-A2AF-4C83C6591AB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64278" y="1519554"/>
            <a:ext cx="766453" cy="766453"/>
          </a:xfrm>
          <a:prstGeom prst="rect">
            <a:avLst/>
          </a:prstGeom>
        </p:spPr>
      </p:pic>
      <p:pic>
        <p:nvPicPr>
          <p:cNvPr id="30" name="Picture 29">
            <a:extLst>
              <a:ext uri="{FF2B5EF4-FFF2-40B4-BE49-F238E27FC236}">
                <a16:creationId xmlns:a16="http://schemas.microsoft.com/office/drawing/2014/main" id="{A7CAF6EC-9A96-46D5-A032-501D36A4023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31332" y="1997252"/>
            <a:ext cx="1767560" cy="271933"/>
          </a:xfrm>
          <a:prstGeom prst="rect">
            <a:avLst/>
          </a:prstGeom>
        </p:spPr>
      </p:pic>
      <p:sp>
        <p:nvSpPr>
          <p:cNvPr id="32" name="Oval 46">
            <a:extLst>
              <a:ext uri="{FF2B5EF4-FFF2-40B4-BE49-F238E27FC236}">
                <a16:creationId xmlns:a16="http://schemas.microsoft.com/office/drawing/2014/main" id="{B1869503-859D-478F-8522-9758976A4EE2}"/>
              </a:ext>
            </a:extLst>
          </p:cNvPr>
          <p:cNvSpPr>
            <a:spLocks noChangeArrowheads="1"/>
          </p:cNvSpPr>
          <p:nvPr/>
        </p:nvSpPr>
        <p:spPr bwMode="auto">
          <a:xfrm>
            <a:off x="8229104" y="5314456"/>
            <a:ext cx="316108" cy="300284"/>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2448">
              <a:solidFill>
                <a:prstClr val="black"/>
              </a:solidFill>
              <a:latin typeface="Calibri" panose="020F0502020204030204"/>
            </a:endParaRPr>
          </a:p>
        </p:txBody>
      </p:sp>
      <p:sp>
        <p:nvSpPr>
          <p:cNvPr id="41" name="Freeform 47">
            <a:extLst>
              <a:ext uri="{FF2B5EF4-FFF2-40B4-BE49-F238E27FC236}">
                <a16:creationId xmlns:a16="http://schemas.microsoft.com/office/drawing/2014/main" id="{DC0A00D7-9232-4427-8A54-86BED07A7B21}"/>
              </a:ext>
            </a:extLst>
          </p:cNvPr>
          <p:cNvSpPr>
            <a:spLocks/>
          </p:cNvSpPr>
          <p:nvPr/>
        </p:nvSpPr>
        <p:spPr bwMode="auto">
          <a:xfrm>
            <a:off x="8308129" y="5382909"/>
            <a:ext cx="180968" cy="179044"/>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2448">
              <a:solidFill>
                <a:prstClr val="black"/>
              </a:solidFill>
              <a:latin typeface="Calibri" panose="020F0502020204030204"/>
            </a:endParaRPr>
          </a:p>
        </p:txBody>
      </p:sp>
      <p:pic>
        <p:nvPicPr>
          <p:cNvPr id="45" name="Picture 44" descr="A picture containing clipart&#10;&#10;Description generated with very high confidence">
            <a:extLst>
              <a:ext uri="{FF2B5EF4-FFF2-40B4-BE49-F238E27FC236}">
                <a16:creationId xmlns:a16="http://schemas.microsoft.com/office/drawing/2014/main" id="{F53049C6-DA3F-46C9-AC7C-39D50BD29A6F}"/>
              </a:ext>
            </a:extLst>
          </p:cNvPr>
          <p:cNvPicPr>
            <a:picLocks noChangeAspect="1"/>
          </p:cNvPicPr>
          <p:nvPr/>
        </p:nvPicPr>
        <p:blipFill>
          <a:blip r:embed="rId13"/>
          <a:stretch>
            <a:fillRect/>
          </a:stretch>
        </p:blipFill>
        <p:spPr>
          <a:xfrm>
            <a:off x="8219608" y="4805786"/>
            <a:ext cx="316108" cy="323453"/>
          </a:xfrm>
          <a:prstGeom prst="rect">
            <a:avLst/>
          </a:prstGeom>
        </p:spPr>
      </p:pic>
      <p:sp>
        <p:nvSpPr>
          <p:cNvPr id="48" name="Rectangle 47">
            <a:extLst>
              <a:ext uri="{FF2B5EF4-FFF2-40B4-BE49-F238E27FC236}">
                <a16:creationId xmlns:a16="http://schemas.microsoft.com/office/drawing/2014/main" id="{CDD75D50-CC3C-49C9-A0EC-A49B0B36B80A}"/>
              </a:ext>
            </a:extLst>
          </p:cNvPr>
          <p:cNvSpPr/>
          <p:nvPr/>
        </p:nvSpPr>
        <p:spPr>
          <a:xfrm>
            <a:off x="8621084" y="4799098"/>
            <a:ext cx="2807920" cy="350230"/>
          </a:xfrm>
          <a:prstGeom prst="rect">
            <a:avLst/>
          </a:prstGeom>
        </p:spPr>
        <p:txBody>
          <a:bodyPr wrap="square">
            <a:spAutoFit/>
          </a:bodyPr>
          <a:lstStyle/>
          <a:p>
            <a:pPr defTabSz="932239">
              <a:defRPr/>
            </a:pPr>
            <a:r>
              <a:rPr lang="en-GB" sz="1632" dirty="0">
                <a:solidFill>
                  <a:prstClr val="black"/>
                </a:solidFill>
                <a:latin typeface="Calibri" panose="020F0502020204030204"/>
                <a:hlinkClick r:id="rId14">
                  <a:extLst>
                    <a:ext uri="{A12FA001-AC4F-418D-AE19-62706E023703}">
                      <ahyp:hlinkClr xmlns:ahyp="http://schemas.microsoft.com/office/drawing/2018/hyperlinkcolor" val="tx"/>
                    </a:ext>
                  </a:extLst>
                </a:hlinkClick>
              </a:rPr>
              <a:t>in/jenkinsns </a:t>
            </a:r>
            <a:endParaRPr lang="en-US" sz="1632" dirty="0">
              <a:solidFill>
                <a:prstClr val="black"/>
              </a:solidFill>
              <a:latin typeface="Proxima Nova" panose="02000506030000020004"/>
            </a:endParaRPr>
          </a:p>
        </p:txBody>
      </p:sp>
      <p:pic>
        <p:nvPicPr>
          <p:cNvPr id="49" name="Picture 48" descr="A close up of a logo&#10;&#10;Description generated with very high confidence">
            <a:extLst>
              <a:ext uri="{FF2B5EF4-FFF2-40B4-BE49-F238E27FC236}">
                <a16:creationId xmlns:a16="http://schemas.microsoft.com/office/drawing/2014/main" id="{CC49AE77-86E5-4B2E-8B42-F28DC61BD16F}"/>
              </a:ext>
            </a:extLst>
          </p:cNvPr>
          <p:cNvPicPr>
            <a:picLocks noChangeAspect="1"/>
          </p:cNvPicPr>
          <p:nvPr/>
        </p:nvPicPr>
        <p:blipFill>
          <a:blip r:embed="rId15"/>
          <a:stretch>
            <a:fillRect/>
          </a:stretch>
        </p:blipFill>
        <p:spPr>
          <a:xfrm>
            <a:off x="8209535" y="4418132"/>
            <a:ext cx="320851" cy="237861"/>
          </a:xfrm>
          <a:prstGeom prst="rect">
            <a:avLst/>
          </a:prstGeom>
        </p:spPr>
      </p:pic>
      <p:sp>
        <p:nvSpPr>
          <p:cNvPr id="50" name="Rectangle 49">
            <a:extLst>
              <a:ext uri="{FF2B5EF4-FFF2-40B4-BE49-F238E27FC236}">
                <a16:creationId xmlns:a16="http://schemas.microsoft.com/office/drawing/2014/main" id="{4AD19E0C-1855-4880-82D7-AF644FC35303}"/>
              </a:ext>
            </a:extLst>
          </p:cNvPr>
          <p:cNvSpPr/>
          <p:nvPr/>
        </p:nvSpPr>
        <p:spPr>
          <a:xfrm>
            <a:off x="8643825" y="4380937"/>
            <a:ext cx="2670536" cy="350230"/>
          </a:xfrm>
          <a:prstGeom prst="rect">
            <a:avLst/>
          </a:prstGeom>
        </p:spPr>
        <p:txBody>
          <a:bodyPr wrap="square">
            <a:spAutoFit/>
          </a:bodyPr>
          <a:lstStyle/>
          <a:p>
            <a:pPr defTabSz="932239">
              <a:defRPr/>
            </a:pPr>
            <a:r>
              <a:rPr lang="en-US" sz="1632" dirty="0">
                <a:solidFill>
                  <a:prstClr val="black"/>
                </a:solidFill>
                <a:latin typeface="Proxima Nova" panose="02000506030000020004"/>
                <a:hlinkClick r:id="rId16">
                  <a:extLst>
                    <a:ext uri="{A12FA001-AC4F-418D-AE19-62706E023703}">
                      <ahyp:hlinkClr xmlns:ahyp="http://schemas.microsoft.com/office/drawing/2018/hyperlinkcolor" val="tx"/>
                    </a:ext>
                  </a:extLst>
                </a:hlinkClick>
              </a:rPr>
              <a:t>jenkinsns@gmail.com</a:t>
            </a:r>
            <a:r>
              <a:rPr lang="en-US" sz="1632" dirty="0">
                <a:solidFill>
                  <a:prstClr val="black"/>
                </a:solidFill>
                <a:latin typeface="Proxima Nova" panose="02000506030000020004"/>
              </a:rPr>
              <a:t> </a:t>
            </a:r>
          </a:p>
        </p:txBody>
      </p:sp>
      <p:pic>
        <p:nvPicPr>
          <p:cNvPr id="51" name="Picture 4" descr="Blog, blogger, blogging, google icon">
            <a:extLst>
              <a:ext uri="{FF2B5EF4-FFF2-40B4-BE49-F238E27FC236}">
                <a16:creationId xmlns:a16="http://schemas.microsoft.com/office/drawing/2014/main" id="{6E5FF46E-96A8-418B-8766-686A762D8F38}"/>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245111" y="5762610"/>
            <a:ext cx="306573" cy="304177"/>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5473B7F-75D8-4916-B532-7030DA27C3FA}"/>
              </a:ext>
            </a:extLst>
          </p:cNvPr>
          <p:cNvSpPr/>
          <p:nvPr/>
        </p:nvSpPr>
        <p:spPr>
          <a:xfrm>
            <a:off x="8594940" y="5709549"/>
            <a:ext cx="2863978" cy="350330"/>
          </a:xfrm>
          <a:prstGeom prst="rect">
            <a:avLst/>
          </a:prstGeom>
        </p:spPr>
        <p:txBody>
          <a:bodyPr wrap="none">
            <a:spAutoFit/>
          </a:bodyPr>
          <a:lstStyle/>
          <a:p>
            <a:pPr defTabSz="932239">
              <a:defRPr/>
            </a:pPr>
            <a:r>
              <a:rPr lang="en-GB" sz="1632" dirty="0">
                <a:solidFill>
                  <a:prstClr val="black"/>
                </a:solidFill>
                <a:latin typeface="Calibri" panose="020F0502020204030204"/>
                <a:hlinkClick r:id="rId18">
                  <a:extLst>
                    <a:ext uri="{A12FA001-AC4F-418D-AE19-62706E023703}">
                      <ahyp:hlinkClr xmlns:ahyp="http://schemas.microsoft.com/office/drawing/2018/hyperlinkcolor" val="tx"/>
                    </a:ext>
                  </a:extLst>
                </a:hlinkClick>
              </a:rPr>
              <a:t>http://www.jenkinsblogs.com</a:t>
            </a:r>
            <a:r>
              <a:rPr lang="en-GB" sz="1632" dirty="0">
                <a:solidFill>
                  <a:prstClr val="black"/>
                </a:solidFill>
                <a:latin typeface="Calibri" panose="020F0502020204030204"/>
              </a:rPr>
              <a:t>  </a:t>
            </a:r>
          </a:p>
        </p:txBody>
      </p:sp>
      <p:pic>
        <p:nvPicPr>
          <p:cNvPr id="53" name="Picture 52">
            <a:extLst>
              <a:ext uri="{FF2B5EF4-FFF2-40B4-BE49-F238E27FC236}">
                <a16:creationId xmlns:a16="http://schemas.microsoft.com/office/drawing/2014/main" id="{99FEF1C4-1CD8-43BA-9319-C37A2B77F55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245109" y="6226300"/>
            <a:ext cx="330203" cy="281644"/>
          </a:xfrm>
          <a:prstGeom prst="rect">
            <a:avLst/>
          </a:prstGeom>
        </p:spPr>
      </p:pic>
      <p:sp>
        <p:nvSpPr>
          <p:cNvPr id="54" name="Rectangle 53">
            <a:extLst>
              <a:ext uri="{FF2B5EF4-FFF2-40B4-BE49-F238E27FC236}">
                <a16:creationId xmlns:a16="http://schemas.microsoft.com/office/drawing/2014/main" id="{45846BDF-B73A-464B-98BB-374FB3D6F6DF}"/>
              </a:ext>
            </a:extLst>
          </p:cNvPr>
          <p:cNvSpPr/>
          <p:nvPr/>
        </p:nvSpPr>
        <p:spPr>
          <a:xfrm>
            <a:off x="8582351" y="6226299"/>
            <a:ext cx="3766270" cy="343492"/>
          </a:xfrm>
          <a:prstGeom prst="rect">
            <a:avLst/>
          </a:prstGeom>
        </p:spPr>
        <p:txBody>
          <a:bodyPr wrap="square">
            <a:spAutoFit/>
          </a:bodyPr>
          <a:lstStyle/>
          <a:p>
            <a:pPr defTabSz="932239">
              <a:defRPr/>
            </a:pPr>
            <a:r>
              <a:rPr lang="en-GB" sz="1632" dirty="0">
                <a:solidFill>
                  <a:prstClr val="black"/>
                </a:solidFill>
                <a:latin typeface="Calibri" panose="020F0502020204030204"/>
                <a:hlinkClick r:id="rId20">
                  <a:extLst>
                    <a:ext uri="{A12FA001-AC4F-418D-AE19-62706E023703}">
                      <ahyp:hlinkClr xmlns:ahyp="http://schemas.microsoft.com/office/drawing/2018/hyperlinkcolor" val="tx"/>
                    </a:ext>
                  </a:extLst>
                </a:hlinkClick>
              </a:rPr>
              <a:t>https://www.youtube.com/user/jenkinsns</a:t>
            </a:r>
            <a:endParaRPr lang="en-US" sz="1632" dirty="0">
              <a:solidFill>
                <a:prstClr val="black"/>
              </a:solidFill>
              <a:latin typeface="Proxima Nova" panose="02000506030000020004"/>
            </a:endParaRPr>
          </a:p>
        </p:txBody>
      </p:sp>
      <p:sp>
        <p:nvSpPr>
          <p:cNvPr id="55" name="Rectangle 54">
            <a:extLst>
              <a:ext uri="{FF2B5EF4-FFF2-40B4-BE49-F238E27FC236}">
                <a16:creationId xmlns:a16="http://schemas.microsoft.com/office/drawing/2014/main" id="{8A1FF728-170B-455E-825F-15021F93BB5E}"/>
              </a:ext>
            </a:extLst>
          </p:cNvPr>
          <p:cNvSpPr/>
          <p:nvPr/>
        </p:nvSpPr>
        <p:spPr>
          <a:xfrm>
            <a:off x="8595403" y="5248867"/>
            <a:ext cx="3320832" cy="350230"/>
          </a:xfrm>
          <a:prstGeom prst="rect">
            <a:avLst/>
          </a:prstGeom>
        </p:spPr>
        <p:txBody>
          <a:bodyPr wrap="square">
            <a:spAutoFit/>
          </a:bodyPr>
          <a:lstStyle/>
          <a:p>
            <a:pPr defTabSz="932239">
              <a:defRPr/>
            </a:pPr>
            <a:r>
              <a:rPr lang="en-US" sz="1632" dirty="0">
                <a:solidFill>
                  <a:prstClr val="black"/>
                </a:solidFill>
                <a:latin typeface="Proxima Nova" panose="02000506030000020004"/>
                <a:ea typeface="Roboto Light" panose="02000000000000000000" pitchFamily="2" charset="0"/>
                <a:cs typeface="Roboto Light"/>
              </a:rPr>
              <a:t>@jenkinsns</a:t>
            </a:r>
            <a:endParaRPr lang="en-US" sz="1632" dirty="0">
              <a:solidFill>
                <a:prstClr val="black"/>
              </a:solidFill>
              <a:latin typeface="Proxima Nova" panose="02000506030000020004"/>
            </a:endParaRPr>
          </a:p>
        </p:txBody>
      </p:sp>
      <p:pic>
        <p:nvPicPr>
          <p:cNvPr id="57" name="Picture 56">
            <a:extLst>
              <a:ext uri="{FF2B5EF4-FFF2-40B4-BE49-F238E27FC236}">
                <a16:creationId xmlns:a16="http://schemas.microsoft.com/office/drawing/2014/main" id="{26EC559E-B565-4441-9986-100B92AF36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45224" y="6695986"/>
            <a:ext cx="1767560" cy="27193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FF7D3-7FED-4E0A-A047-141C950637B3}"/>
              </a:ext>
            </a:extLst>
          </p:cNvPr>
          <p:cNvSpPr>
            <a:spLocks noGrp="1"/>
          </p:cNvSpPr>
          <p:nvPr>
            <p:ph type="title"/>
          </p:nvPr>
        </p:nvSpPr>
        <p:spPr/>
        <p:txBody>
          <a:bodyPr/>
          <a:lstStyle/>
          <a:p>
            <a:r>
              <a:rPr lang="en-US" dirty="0"/>
              <a:t>About this Course: Course Outline</a:t>
            </a:r>
          </a:p>
        </p:txBody>
      </p:sp>
      <p:sp>
        <p:nvSpPr>
          <p:cNvPr id="3" name="Text Placeholder 2">
            <a:extLst>
              <a:ext uri="{FF2B5EF4-FFF2-40B4-BE49-F238E27FC236}">
                <a16:creationId xmlns:a16="http://schemas.microsoft.com/office/drawing/2014/main" id="{49515B7F-A5FD-41E0-B671-FE08FD3A7E56}"/>
              </a:ext>
            </a:extLst>
          </p:cNvPr>
          <p:cNvSpPr>
            <a:spLocks noGrp="1"/>
          </p:cNvSpPr>
          <p:nvPr>
            <p:ph type="body" sz="quarter" idx="10"/>
          </p:nvPr>
        </p:nvSpPr>
        <p:spPr>
          <a:xfrm>
            <a:off x="511705" y="1313160"/>
            <a:ext cx="9572625" cy="5129609"/>
          </a:xfrm>
        </p:spPr>
        <p:txBody>
          <a:bodyPr/>
          <a:lstStyle/>
          <a:p>
            <a:pPr marL="349724" indent="-349724">
              <a:lnSpc>
                <a:spcPct val="100000"/>
              </a:lnSpc>
              <a:spcBef>
                <a:spcPts val="400"/>
              </a:spcBef>
              <a:spcAft>
                <a:spcPts val="400"/>
              </a:spcAft>
              <a:buFont typeface="Arial" panose="020B0604020202020204" pitchFamily="34" charset="0"/>
              <a:buChar char="•"/>
            </a:pPr>
            <a:r>
              <a:rPr lang="en-US" sz="1600" dirty="0"/>
              <a:t>M01: Get Started with Microsoft Data Analytics</a:t>
            </a:r>
          </a:p>
          <a:p>
            <a:pPr marL="349724" indent="-349724">
              <a:lnSpc>
                <a:spcPct val="100000"/>
              </a:lnSpc>
              <a:spcBef>
                <a:spcPts val="400"/>
              </a:spcBef>
              <a:spcAft>
                <a:spcPts val="400"/>
              </a:spcAft>
              <a:buFont typeface="Arial" panose="020B0604020202020204" pitchFamily="34" charset="0"/>
              <a:buChar char="•"/>
            </a:pPr>
            <a:r>
              <a:rPr lang="en-US" sz="1600" dirty="0"/>
              <a:t>M02: Prepare Data in Power BI</a:t>
            </a:r>
          </a:p>
          <a:p>
            <a:pPr marL="349724" indent="-349724">
              <a:lnSpc>
                <a:spcPct val="100000"/>
              </a:lnSpc>
              <a:spcBef>
                <a:spcPts val="400"/>
              </a:spcBef>
              <a:spcAft>
                <a:spcPts val="400"/>
              </a:spcAft>
              <a:buFont typeface="Arial" panose="020B0604020202020204" pitchFamily="34" charset="0"/>
              <a:buChar char="•"/>
            </a:pPr>
            <a:r>
              <a:rPr lang="en-US" sz="1600" dirty="0"/>
              <a:t>M03: Cleaning, Transforming, and Loading Data</a:t>
            </a:r>
          </a:p>
          <a:p>
            <a:pPr marL="349724" indent="-349724">
              <a:lnSpc>
                <a:spcPct val="100000"/>
              </a:lnSpc>
              <a:spcBef>
                <a:spcPts val="400"/>
              </a:spcBef>
              <a:spcAft>
                <a:spcPts val="400"/>
              </a:spcAft>
              <a:buFont typeface="Arial" panose="020B0604020202020204" pitchFamily="34" charset="0"/>
              <a:buChar char="•"/>
            </a:pPr>
            <a:r>
              <a:rPr lang="en-US" sz="1600" dirty="0"/>
              <a:t>M04: Designing a Data Model in Power BI</a:t>
            </a:r>
          </a:p>
          <a:p>
            <a:pPr marL="349724" indent="-349724">
              <a:lnSpc>
                <a:spcPct val="100000"/>
              </a:lnSpc>
              <a:spcBef>
                <a:spcPts val="400"/>
              </a:spcBef>
              <a:spcAft>
                <a:spcPts val="400"/>
              </a:spcAft>
              <a:buFont typeface="Arial" panose="020B0604020202020204" pitchFamily="34" charset="0"/>
              <a:buChar char="•"/>
            </a:pPr>
            <a:r>
              <a:rPr lang="en-US" sz="1600" dirty="0"/>
              <a:t>M05: Create Model Calculations using DAX in Power BI</a:t>
            </a:r>
          </a:p>
          <a:p>
            <a:pPr marL="349724" indent="-349724">
              <a:lnSpc>
                <a:spcPct val="100000"/>
              </a:lnSpc>
              <a:spcBef>
                <a:spcPts val="400"/>
              </a:spcBef>
              <a:spcAft>
                <a:spcPts val="400"/>
              </a:spcAft>
              <a:buFont typeface="Arial" panose="020B0604020202020204" pitchFamily="34" charset="0"/>
              <a:buChar char="•"/>
            </a:pPr>
            <a:r>
              <a:rPr lang="en-US" sz="1600" dirty="0"/>
              <a:t>M06: Optimize Model Performance</a:t>
            </a:r>
          </a:p>
          <a:p>
            <a:pPr marL="349724" indent="-349724">
              <a:lnSpc>
                <a:spcPct val="100000"/>
              </a:lnSpc>
              <a:spcBef>
                <a:spcPts val="400"/>
              </a:spcBef>
              <a:spcAft>
                <a:spcPts val="400"/>
              </a:spcAft>
              <a:buFont typeface="Arial" panose="020B0604020202020204" pitchFamily="34" charset="0"/>
              <a:buChar char="•"/>
            </a:pPr>
            <a:r>
              <a:rPr lang="en-US" sz="1600" dirty="0"/>
              <a:t>M07: Create Reports</a:t>
            </a:r>
          </a:p>
          <a:p>
            <a:pPr marL="349724" indent="-349724">
              <a:lnSpc>
                <a:spcPct val="100000"/>
              </a:lnSpc>
              <a:spcBef>
                <a:spcPts val="400"/>
              </a:spcBef>
              <a:spcAft>
                <a:spcPts val="400"/>
              </a:spcAft>
              <a:buFont typeface="Arial" panose="020B0604020202020204" pitchFamily="34" charset="0"/>
              <a:buChar char="•"/>
            </a:pPr>
            <a:r>
              <a:rPr lang="en-US" sz="1600" dirty="0"/>
              <a:t>M08: Create Dashboards</a:t>
            </a:r>
          </a:p>
          <a:p>
            <a:pPr marL="349724" indent="-349724">
              <a:lnSpc>
                <a:spcPct val="100000"/>
              </a:lnSpc>
              <a:spcBef>
                <a:spcPts val="400"/>
              </a:spcBef>
              <a:spcAft>
                <a:spcPts val="400"/>
              </a:spcAft>
              <a:buFont typeface="Arial" panose="020B0604020202020204" pitchFamily="34" charset="0"/>
              <a:buChar char="•"/>
            </a:pPr>
            <a:r>
              <a:rPr lang="en-US" sz="1600" dirty="0"/>
              <a:t>M09: Create Paginated Reports</a:t>
            </a:r>
          </a:p>
          <a:p>
            <a:pPr marL="349724" indent="-349724">
              <a:lnSpc>
                <a:spcPct val="100000"/>
              </a:lnSpc>
              <a:spcBef>
                <a:spcPts val="400"/>
              </a:spcBef>
              <a:spcAft>
                <a:spcPts val="400"/>
              </a:spcAft>
              <a:buFont typeface="Arial" panose="020B0604020202020204" pitchFamily="34" charset="0"/>
              <a:buChar char="•"/>
            </a:pPr>
            <a:r>
              <a:rPr lang="en-US" sz="1600" dirty="0"/>
              <a:t>M10: Perform Advanced Analytics</a:t>
            </a:r>
          </a:p>
          <a:p>
            <a:pPr marL="349724" indent="-349724">
              <a:lnSpc>
                <a:spcPct val="100000"/>
              </a:lnSpc>
              <a:spcBef>
                <a:spcPts val="400"/>
              </a:spcBef>
              <a:spcAft>
                <a:spcPts val="400"/>
              </a:spcAft>
              <a:buFont typeface="Arial" panose="020B0604020202020204" pitchFamily="34" charset="0"/>
              <a:buChar char="•"/>
            </a:pPr>
            <a:r>
              <a:rPr lang="en-US" sz="1600" dirty="0"/>
              <a:t>M11: Create and Manage Workspaces</a:t>
            </a:r>
          </a:p>
          <a:p>
            <a:pPr marL="349724" indent="-349724">
              <a:lnSpc>
                <a:spcPct val="100000"/>
              </a:lnSpc>
              <a:spcBef>
                <a:spcPts val="400"/>
              </a:spcBef>
              <a:spcAft>
                <a:spcPts val="400"/>
              </a:spcAft>
              <a:buFont typeface="Arial" panose="020B0604020202020204" pitchFamily="34" charset="0"/>
              <a:buChar char="•"/>
            </a:pPr>
            <a:r>
              <a:rPr lang="en-US" sz="1600" dirty="0"/>
              <a:t>M12: Manage Datasets in Power BI</a:t>
            </a:r>
          </a:p>
          <a:p>
            <a:pPr marL="349724" indent="-349724">
              <a:lnSpc>
                <a:spcPct val="100000"/>
              </a:lnSpc>
              <a:spcBef>
                <a:spcPts val="400"/>
              </a:spcBef>
              <a:spcAft>
                <a:spcPts val="400"/>
              </a:spcAft>
              <a:buFont typeface="Arial" panose="020B0604020202020204" pitchFamily="34" charset="0"/>
              <a:buChar char="•"/>
            </a:pPr>
            <a:r>
              <a:rPr lang="en-US" sz="1600" dirty="0"/>
              <a:t>M13: Row-level Security</a:t>
            </a:r>
          </a:p>
          <a:p>
            <a:pPr marL="349724" indent="-349724">
              <a:lnSpc>
                <a:spcPct val="100000"/>
              </a:lnSpc>
              <a:spcBef>
                <a:spcPts val="400"/>
              </a:spcBef>
              <a:spcAft>
                <a:spcPts val="400"/>
              </a:spcAft>
            </a:pPr>
            <a:r>
              <a:rPr lang="en-US" sz="1600" dirty="0"/>
              <a:t>M14: </a:t>
            </a:r>
            <a:r>
              <a:rPr lang="en-GB" sz="1600" dirty="0"/>
              <a:t>: Jupyter notebooks</a:t>
            </a:r>
          </a:p>
          <a:p>
            <a:pPr marL="349724" indent="-349724">
              <a:lnSpc>
                <a:spcPct val="100000"/>
              </a:lnSpc>
              <a:spcBef>
                <a:spcPts val="400"/>
              </a:spcBef>
              <a:spcAft>
                <a:spcPts val="400"/>
              </a:spcAft>
            </a:pPr>
            <a:r>
              <a:rPr lang="en-GB" sz="1600" dirty="0"/>
              <a:t>M15: Power BI integration with Jupyter Notebook </a:t>
            </a:r>
            <a:endParaRPr lang="en-US" sz="1600" dirty="0"/>
          </a:p>
        </p:txBody>
      </p:sp>
    </p:spTree>
    <p:extLst>
      <p:ext uri="{BB962C8B-B14F-4D97-AF65-F5344CB8AC3E}">
        <p14:creationId xmlns:p14="http://schemas.microsoft.com/office/powerpoint/2010/main" val="331417446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p:txBody>
          <a:bodyPr/>
          <a:lstStyle/>
          <a:p>
            <a:r>
              <a:rPr lang="en-US" dirty="0"/>
              <a:t>Module 1: Getting Started with Microsoft Data Analytics</a:t>
            </a:r>
          </a:p>
        </p:txBody>
      </p:sp>
    </p:spTree>
    <p:extLst>
      <p:ext uri="{BB962C8B-B14F-4D97-AF65-F5344CB8AC3E}">
        <p14:creationId xmlns:p14="http://schemas.microsoft.com/office/powerpoint/2010/main" val="26100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20800"/>
            <a:ext cx="9572625" cy="1231106"/>
          </a:xfrm>
        </p:spPr>
        <p:txBody>
          <a:bodyPr/>
          <a:lstStyle/>
          <a:p>
            <a:pPr marL="0" indent="0">
              <a:lnSpc>
                <a:spcPct val="100000"/>
              </a:lnSpc>
              <a:buNone/>
            </a:pPr>
            <a:r>
              <a:rPr lang="en-US" dirty="0"/>
              <a:t>You will learn the following concepts:</a:t>
            </a:r>
          </a:p>
          <a:p>
            <a:pPr marL="0" indent="0">
              <a:lnSpc>
                <a:spcPct val="100000"/>
              </a:lnSpc>
              <a:buNone/>
            </a:pPr>
            <a:endParaRPr lang="en-US" dirty="0"/>
          </a:p>
          <a:p>
            <a:pPr>
              <a:lnSpc>
                <a:spcPct val="100000"/>
              </a:lnSpc>
              <a:buFont typeface="Wingdings" panose="05000000000000000000" pitchFamily="2" charset="2"/>
              <a:buChar char="§"/>
            </a:pPr>
            <a:r>
              <a:rPr lang="en-US" dirty="0"/>
              <a:t>Data Analysis</a:t>
            </a:r>
          </a:p>
          <a:p>
            <a:pPr>
              <a:lnSpc>
                <a:spcPct val="100000"/>
              </a:lnSpc>
              <a:buFont typeface="Wingdings" panose="05000000000000000000" pitchFamily="2" charset="2"/>
              <a:buChar char="§"/>
            </a:pPr>
            <a:r>
              <a:rPr lang="en-US" dirty="0"/>
              <a:t>Getting Started with Power BI</a:t>
            </a:r>
          </a:p>
        </p:txBody>
      </p:sp>
    </p:spTree>
    <p:extLst>
      <p:ext uri="{BB962C8B-B14F-4D97-AF65-F5344CB8AC3E}">
        <p14:creationId xmlns:p14="http://schemas.microsoft.com/office/powerpoint/2010/main" val="1885467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2E1C35D-764B-49CA-BFAF-96F42DF2EF6F}"/>
              </a:ext>
            </a:extLst>
          </p:cNvPr>
          <p:cNvSpPr>
            <a:spLocks noGrp="1"/>
          </p:cNvSpPr>
          <p:nvPr>
            <p:ph type="title"/>
          </p:nvPr>
        </p:nvSpPr>
        <p:spPr>
          <a:xfrm>
            <a:off x="465137" y="960438"/>
            <a:ext cx="9436852" cy="3629025"/>
          </a:xfrm>
        </p:spPr>
        <p:txBody>
          <a:bodyPr/>
          <a:lstStyle/>
          <a:p>
            <a:r>
              <a:rPr lang="en-US" dirty="0"/>
              <a:t>Lesson 1: </a:t>
            </a:r>
            <a:br>
              <a:rPr lang="en-US" dirty="0"/>
            </a:br>
            <a:r>
              <a:rPr lang="en-US" dirty="0"/>
              <a:t>Data Analytics and Microsoft</a:t>
            </a:r>
          </a:p>
        </p:txBody>
      </p:sp>
    </p:spTree>
    <p:extLst>
      <p:ext uri="{BB962C8B-B14F-4D97-AF65-F5344CB8AC3E}">
        <p14:creationId xmlns:p14="http://schemas.microsoft.com/office/powerpoint/2010/main" val="24187976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a:t>
            </a:r>
          </a:p>
        </p:txBody>
      </p:sp>
      <p:sp>
        <p:nvSpPr>
          <p:cNvPr id="5" name="Text Placeholder 4">
            <a:extLst>
              <a:ext uri="{FF2B5EF4-FFF2-40B4-BE49-F238E27FC236}">
                <a16:creationId xmlns:a16="http://schemas.microsoft.com/office/drawing/2014/main" id="{2A563BD1-29CC-4DD3-826E-DCF0CEA89D1C}"/>
              </a:ext>
            </a:extLst>
          </p:cNvPr>
          <p:cNvSpPr>
            <a:spLocks noGrp="1"/>
          </p:cNvSpPr>
          <p:nvPr>
            <p:ph type="body" sz="quarter" idx="10"/>
          </p:nvPr>
        </p:nvSpPr>
        <p:spPr>
          <a:xfrm>
            <a:off x="465138" y="1960860"/>
            <a:ext cx="9572625" cy="307777"/>
          </a:xfrm>
        </p:spPr>
        <p:txBody>
          <a:bodyPr/>
          <a:lstStyle/>
          <a:p>
            <a:pPr marL="0" indent="0">
              <a:buNone/>
            </a:pPr>
            <a:r>
              <a:rPr lang="en-US" sz="2400" dirty="0"/>
              <a:t>Data and information is the most strategic business asset. </a:t>
            </a:r>
          </a:p>
        </p:txBody>
      </p:sp>
      <p:pic>
        <p:nvPicPr>
          <p:cNvPr id="4" name="Picture 3" descr="A picture showing data ingestion from many different data sources to populate a Power BI report.">
            <a:extLst>
              <a:ext uri="{FF2B5EF4-FFF2-40B4-BE49-F238E27FC236}">
                <a16:creationId xmlns:a16="http://schemas.microsoft.com/office/drawing/2014/main" id="{36E3A1EA-B731-4EFC-B76D-BE33DCA980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442" y="2377195"/>
            <a:ext cx="11780578" cy="3211853"/>
          </a:xfrm>
          <a:prstGeom prst="rect">
            <a:avLst/>
          </a:prstGeom>
        </p:spPr>
      </p:pic>
    </p:spTree>
    <p:extLst>
      <p:ext uri="{BB962C8B-B14F-4D97-AF65-F5344CB8AC3E}">
        <p14:creationId xmlns:p14="http://schemas.microsoft.com/office/powerpoint/2010/main" val="22692870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Overview of Data Analysis</a:t>
            </a:r>
          </a:p>
        </p:txBody>
      </p:sp>
      <p:pic>
        <p:nvPicPr>
          <p:cNvPr id="5" name="Picture 4" descr="A picture showing all the different devices in which to run Power BI, including mobile phones and tablets.">
            <a:extLst>
              <a:ext uri="{FF2B5EF4-FFF2-40B4-BE49-F238E27FC236}">
                <a16:creationId xmlns:a16="http://schemas.microsoft.com/office/drawing/2014/main" id="{06C784C7-03ED-4332-8192-C401B7B36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8626" y="1830493"/>
            <a:ext cx="7918208" cy="4227407"/>
          </a:xfrm>
          <a:prstGeom prst="rect">
            <a:avLst/>
          </a:prstGeom>
        </p:spPr>
      </p:pic>
      <p:sp>
        <p:nvSpPr>
          <p:cNvPr id="9" name="Text Placeholder 8">
            <a:extLst>
              <a:ext uri="{FF2B5EF4-FFF2-40B4-BE49-F238E27FC236}">
                <a16:creationId xmlns:a16="http://schemas.microsoft.com/office/drawing/2014/main" id="{7EA52A53-8CF7-4143-867A-4E535790696B}"/>
              </a:ext>
            </a:extLst>
          </p:cNvPr>
          <p:cNvSpPr>
            <a:spLocks noGrp="1"/>
          </p:cNvSpPr>
          <p:nvPr>
            <p:ph type="body" sz="quarter" idx="10"/>
          </p:nvPr>
        </p:nvSpPr>
        <p:spPr>
          <a:xfrm>
            <a:off x="398965" y="1856251"/>
            <a:ext cx="3834832" cy="3077766"/>
          </a:xfrm>
        </p:spPr>
        <p:txBody>
          <a:bodyPr/>
          <a:lstStyle/>
          <a:p>
            <a:pPr marL="0" indent="0">
              <a:buNone/>
            </a:pPr>
            <a:r>
              <a:rPr lang="en-US" sz="2400" dirty="0"/>
              <a:t>Data Analysis is telling a story with data.</a:t>
            </a:r>
          </a:p>
          <a:p>
            <a:pPr marL="0" indent="0">
              <a:buNone/>
            </a:pPr>
            <a:endParaRPr lang="en-US" sz="2400" dirty="0"/>
          </a:p>
          <a:p>
            <a:pPr marL="0" indent="0">
              <a:buNone/>
            </a:pPr>
            <a:endParaRPr lang="en-US" sz="2400" dirty="0"/>
          </a:p>
          <a:p>
            <a:pPr marL="0" indent="0">
              <a:buNone/>
            </a:pPr>
            <a:r>
              <a:rPr lang="en-US" sz="2400" dirty="0"/>
              <a:t>Five categories of analytics:</a:t>
            </a:r>
          </a:p>
          <a:p>
            <a:r>
              <a:rPr lang="en-US" sz="2400" dirty="0"/>
              <a:t>Descriptive</a:t>
            </a:r>
          </a:p>
          <a:p>
            <a:r>
              <a:rPr lang="en-US" sz="2400" dirty="0"/>
              <a:t>Diagnostic</a:t>
            </a:r>
          </a:p>
          <a:p>
            <a:r>
              <a:rPr lang="en-US" sz="2400" dirty="0"/>
              <a:t>Predictive</a:t>
            </a:r>
          </a:p>
          <a:p>
            <a:r>
              <a:rPr lang="en-US" sz="2400" dirty="0"/>
              <a:t>Prescriptive</a:t>
            </a:r>
          </a:p>
          <a:p>
            <a:r>
              <a:rPr lang="en-US" sz="2400" dirty="0"/>
              <a:t>Cognitive</a:t>
            </a:r>
          </a:p>
        </p:txBody>
      </p:sp>
    </p:spTree>
    <p:extLst>
      <p:ext uri="{BB962C8B-B14F-4D97-AF65-F5344CB8AC3E}">
        <p14:creationId xmlns:p14="http://schemas.microsoft.com/office/powerpoint/2010/main" val="17325662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Roles in Data</a:t>
            </a:r>
          </a:p>
        </p:txBody>
      </p:sp>
      <p:pic>
        <p:nvPicPr>
          <p:cNvPr id="4" name="Picture 3" descr="A  picture showing the different roles and personas, including Data Analyst, Data Engineer, and Data Scientist. ">
            <a:extLst>
              <a:ext uri="{FF2B5EF4-FFF2-40B4-BE49-F238E27FC236}">
                <a16:creationId xmlns:a16="http://schemas.microsoft.com/office/drawing/2014/main" id="{84BE0D05-7B10-4B21-8840-0B888FEDF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66" y="1664812"/>
            <a:ext cx="11189741" cy="3137955"/>
          </a:xfrm>
          <a:prstGeom prst="rect">
            <a:avLst/>
          </a:prstGeom>
        </p:spPr>
      </p:pic>
    </p:spTree>
    <p:extLst>
      <p:ext uri="{BB962C8B-B14F-4D97-AF65-F5344CB8AC3E}">
        <p14:creationId xmlns:p14="http://schemas.microsoft.com/office/powerpoint/2010/main" val="1092028632"/>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F6CFD0234D3B49A8BA0EAFF2A75B6F" ma:contentTypeVersion="13" ma:contentTypeDescription="Create a new document." ma:contentTypeScope="" ma:versionID="8932df54fdb7a1e80ed040225811a22d">
  <xsd:schema xmlns:xsd="http://www.w3.org/2001/XMLSchema" xmlns:xs="http://www.w3.org/2001/XMLSchema" xmlns:p="http://schemas.microsoft.com/office/2006/metadata/properties" xmlns:ns1="http://schemas.microsoft.com/sharepoint/v3" xmlns:ns2="81db2858-b24f-4e13-8628-6a9b4230a320" xmlns:ns3="47c683d7-bc2d-4791-a545-02d7bf8a7e2a" targetNamespace="http://schemas.microsoft.com/office/2006/metadata/properties" ma:root="true" ma:fieldsID="1bf7a708eab65c22f92b34c3c1b0ca0f" ns1:_="" ns2:_="" ns3:_="">
    <xsd:import namespace="http://schemas.microsoft.com/sharepoint/v3"/>
    <xsd:import namespace="81db2858-b24f-4e13-8628-6a9b4230a320"/>
    <xsd:import namespace="47c683d7-bc2d-4791-a545-02d7bf8a7e2a"/>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db2858-b24f-4e13-8628-6a9b4230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c683d7-bc2d-4791-a545-02d7bf8a7e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AutoTags xmlns="81db2858-b24f-4e13-8628-6a9b4230a320"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A64981-AE5D-45F1-BAAD-1B2AC38CEA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1db2858-b24f-4e13-8628-6a9b4230a320"/>
    <ds:schemaRef ds:uri="47c683d7-bc2d-4791-a545-02d7bf8a7e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9BF1F7A-2C13-496B-B6EA-89C0E8A6F22A}">
  <ds:schemaRefs>
    <ds:schemaRef ds:uri="http://schemas.microsoft.com/office/2006/metadata/properties"/>
    <ds:schemaRef ds:uri="http://schemas.microsoft.com/office/infopath/2007/PartnerControls"/>
    <ds:schemaRef ds:uri="81db2858-b24f-4e13-8628-6a9b4230a320"/>
    <ds:schemaRef ds:uri="http://schemas.microsoft.com/sharepoint/v3"/>
  </ds:schemaRefs>
</ds:datastoreItem>
</file>

<file path=customXml/itemProps3.xml><?xml version="1.0" encoding="utf-8"?>
<ds:datastoreItem xmlns:ds="http://schemas.openxmlformats.org/officeDocument/2006/customXml" ds:itemID="{B1B77A72-4A60-42FF-8096-7DFFBFD188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3022</Words>
  <Application>Microsoft Office PowerPoint</Application>
  <PresentationFormat>Custom</PresentationFormat>
  <Paragraphs>201</Paragraphs>
  <Slides>18</Slides>
  <Notes>16</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18</vt:i4>
      </vt:variant>
    </vt:vector>
  </HeadingPairs>
  <TitlesOfParts>
    <vt:vector size="31" baseType="lpstr">
      <vt:lpstr>-apple-system</vt:lpstr>
      <vt:lpstr>Arial</vt:lpstr>
      <vt:lpstr>Calibri</vt:lpstr>
      <vt:lpstr>Consolas</vt:lpstr>
      <vt:lpstr>Proxima Nova</vt:lpstr>
      <vt:lpstr>Segoe UI</vt:lpstr>
      <vt:lpstr>Segoe UI Light</vt:lpstr>
      <vt:lpstr>Segoe UI Semibold</vt:lpstr>
      <vt:lpstr>Wingdings</vt:lpstr>
      <vt:lpstr>Azure 1</vt:lpstr>
      <vt:lpstr>Azure 2</vt:lpstr>
      <vt:lpstr>Dynamics 365</vt:lpstr>
      <vt:lpstr>Office 365 PPT Template - 2017</vt:lpstr>
      <vt:lpstr>Power BI in Jupyter notebooks</vt:lpstr>
      <vt:lpstr>Jenkins NS</vt:lpstr>
      <vt:lpstr>About this Course: Course Outline</vt:lpstr>
      <vt:lpstr>Module 1: Getting Started with Microsoft Data Analytics</vt:lpstr>
      <vt:lpstr>Learning Objectives</vt:lpstr>
      <vt:lpstr>Lesson 1:  Data Analytics and Microsoft</vt:lpstr>
      <vt:lpstr>Introduction</vt:lpstr>
      <vt:lpstr>Overview of Data Analysis</vt:lpstr>
      <vt:lpstr>Roles in Data</vt:lpstr>
      <vt:lpstr>Tasks of a Data Analyst</vt:lpstr>
      <vt:lpstr>PBI Architecture</vt:lpstr>
      <vt:lpstr>PowerPoint Presentation</vt:lpstr>
      <vt:lpstr>Lesson 2: Getting Started with Power BI</vt:lpstr>
      <vt:lpstr>Introduction to Power BI</vt:lpstr>
      <vt:lpstr>Use Power BI</vt:lpstr>
      <vt:lpstr>Building Blocks of Power BI</vt:lpstr>
      <vt:lpstr>Touring and Using Power BI</vt:lpstr>
      <vt:lpstr>Module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2021-02-08T22:36:36Z</dcterms:created>
  <dcterms:modified xsi:type="dcterms:W3CDTF">2021-08-08T20:16:28Z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2000</vt:r8>
  </property>
  <property fmtid="{D5CDD505-2E9C-101B-9397-08002B2CF9AE}" pid="3" name="xd_Signature">
    <vt:bool>false</vt:bool>
  </property>
  <property fmtid="{D5CDD505-2E9C-101B-9397-08002B2CF9AE}" pid="4" name="MSIP_Label_f42aa342-8706-4288-bd11-ebb85995028c_Enabled">
    <vt:lpwstr>True</vt:lpwstr>
  </property>
  <property fmtid="{D5CDD505-2E9C-101B-9397-08002B2CF9AE}" pid="5" name="xd_ProgID">
    <vt:lpwstr/>
  </property>
  <property fmtid="{D5CDD505-2E9C-101B-9397-08002B2CF9AE}" pid="6" name="ContentTypeId">
    <vt:lpwstr>0x010100CCF6CFD0234D3B49A8BA0EAFF2A75B6F</vt:lpwstr>
  </property>
  <property fmtid="{D5CDD505-2E9C-101B-9397-08002B2CF9AE}" pid="7" name="ComplianceAssetId">
    <vt:lpwstr/>
  </property>
  <property fmtid="{D5CDD505-2E9C-101B-9397-08002B2CF9AE}" pid="8" name="TemplateUrl">
    <vt:lpwstr/>
  </property>
  <property fmtid="{D5CDD505-2E9C-101B-9397-08002B2CF9AE}" pid="9" name="MSIP_Label_f42aa342-8706-4288-bd11-ebb85995028c_SetDate">
    <vt:lpwstr>2020-04-30T16:58:44.8526099Z</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Name">
    <vt:lpwstr>General</vt:lpwstr>
  </property>
  <property fmtid="{D5CDD505-2E9C-101B-9397-08002B2CF9AE}" pid="12" name="MSIP_Label_f42aa342-8706-4288-bd11-ebb85995028c_Extended_MSFT_Method">
    <vt:lpwstr>Automatic</vt:lpwstr>
  </property>
  <property fmtid="{D5CDD505-2E9C-101B-9397-08002B2CF9AE}" pid="13" name="MSIP_Label_f42aa342-8706-4288-bd11-ebb85995028c_ActionId">
    <vt:lpwstr>a6dbb04b-5cb4-4cb5-bb6f-3d6af857b37d</vt:lpwstr>
  </property>
  <property fmtid="{D5CDD505-2E9C-101B-9397-08002B2CF9AE}" pid="14" name="Sensitivity">
    <vt:lpwstr>General</vt:lpwstr>
  </property>
</Properties>
</file>